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 id="2147483660" r:id="rId2"/>
    <p:sldMasterId id="2147483672" r:id="rId3"/>
  </p:sldMasterIdLst>
  <p:notesMasterIdLst>
    <p:notesMasterId r:id="rId48"/>
  </p:notesMasterIdLst>
  <p:sldIdLst>
    <p:sldId id="259" r:id="rId4"/>
    <p:sldId id="261" r:id="rId5"/>
    <p:sldId id="260" r:id="rId6"/>
    <p:sldId id="313" r:id="rId7"/>
    <p:sldId id="267" r:id="rId8"/>
    <p:sldId id="282" r:id="rId9"/>
    <p:sldId id="310" r:id="rId10"/>
    <p:sldId id="311" r:id="rId11"/>
    <p:sldId id="268" r:id="rId12"/>
    <p:sldId id="306" r:id="rId13"/>
    <p:sldId id="284" r:id="rId14"/>
    <p:sldId id="307" r:id="rId15"/>
    <p:sldId id="269" r:id="rId16"/>
    <p:sldId id="278" r:id="rId17"/>
    <p:sldId id="309" r:id="rId18"/>
    <p:sldId id="262" r:id="rId19"/>
    <p:sldId id="279" r:id="rId20"/>
    <p:sldId id="281" r:id="rId21"/>
    <p:sldId id="305" r:id="rId22"/>
    <p:sldId id="263" r:id="rId23"/>
    <p:sldId id="296" r:id="rId24"/>
    <p:sldId id="285" r:id="rId25"/>
    <p:sldId id="288" r:id="rId26"/>
    <p:sldId id="273" r:id="rId27"/>
    <p:sldId id="291" r:id="rId28"/>
    <p:sldId id="289" r:id="rId29"/>
    <p:sldId id="290" r:id="rId30"/>
    <p:sldId id="301" r:id="rId31"/>
    <p:sldId id="274" r:id="rId32"/>
    <p:sldId id="300" r:id="rId33"/>
    <p:sldId id="312" r:id="rId34"/>
    <p:sldId id="302" r:id="rId35"/>
    <p:sldId id="264" r:id="rId36"/>
    <p:sldId id="303" r:id="rId37"/>
    <p:sldId id="292" r:id="rId38"/>
    <p:sldId id="272" r:id="rId39"/>
    <p:sldId id="297" r:id="rId40"/>
    <p:sldId id="275" r:id="rId41"/>
    <p:sldId id="265" r:id="rId42"/>
    <p:sldId id="295" r:id="rId43"/>
    <p:sldId id="299" r:id="rId44"/>
    <p:sldId id="298" r:id="rId45"/>
    <p:sldId id="286" r:id="rId46"/>
    <p:sldId id="287" r:id="rId47"/>
  </p:sldIdLst>
  <p:sldSz cx="9144000" cy="6858000" type="screen4x3"/>
  <p:notesSz cx="6858000" cy="9144000"/>
  <p:defaultTextStyle>
    <a:defPPr>
      <a:defRPr lang="de-DE"/>
    </a:defPPr>
    <a:lvl1pPr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pitchFamily="-14" charset="-128"/>
        <a:cs typeface="+mn-cs"/>
      </a:defRPr>
    </a:lvl5pPr>
    <a:lvl6pPr marL="2286000" algn="l" defTabSz="914400" rtl="0" eaLnBrk="1" latinLnBrk="0" hangingPunct="1">
      <a:defRPr sz="2400" kern="1200">
        <a:solidFill>
          <a:schemeClr val="tx1"/>
        </a:solidFill>
        <a:latin typeface="Arial" charset="0"/>
        <a:ea typeface="ＭＳ Ｐゴシック" pitchFamily="-14" charset="-128"/>
        <a:cs typeface="+mn-cs"/>
      </a:defRPr>
    </a:lvl6pPr>
    <a:lvl7pPr marL="2743200" algn="l" defTabSz="914400" rtl="0" eaLnBrk="1" latinLnBrk="0" hangingPunct="1">
      <a:defRPr sz="2400" kern="1200">
        <a:solidFill>
          <a:schemeClr val="tx1"/>
        </a:solidFill>
        <a:latin typeface="Arial" charset="0"/>
        <a:ea typeface="ＭＳ Ｐゴシック" pitchFamily="-14" charset="-128"/>
        <a:cs typeface="+mn-cs"/>
      </a:defRPr>
    </a:lvl7pPr>
    <a:lvl8pPr marL="3200400" algn="l" defTabSz="914400" rtl="0" eaLnBrk="1" latinLnBrk="0" hangingPunct="1">
      <a:defRPr sz="2400" kern="1200">
        <a:solidFill>
          <a:schemeClr val="tx1"/>
        </a:solidFill>
        <a:latin typeface="Arial" charset="0"/>
        <a:ea typeface="ＭＳ Ｐゴシック" pitchFamily="-14" charset="-128"/>
        <a:cs typeface="+mn-cs"/>
      </a:defRPr>
    </a:lvl8pPr>
    <a:lvl9pPr marL="3657600" algn="l" defTabSz="914400" rtl="0" eaLnBrk="1" latinLnBrk="0" hangingPunct="1">
      <a:defRPr sz="2400" kern="1200">
        <a:solidFill>
          <a:schemeClr val="tx1"/>
        </a:solidFill>
        <a:latin typeface="Arial" charset="0"/>
        <a:ea typeface="ＭＳ Ｐゴシック" pitchFamily="-14"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2F2F"/>
    <a:srgbClr val="5B5A58"/>
    <a:srgbClr val="D5D0D6"/>
    <a:srgbClr val="EDEBED"/>
    <a:srgbClr val="C7BDB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43" autoAdjust="0"/>
    <p:restoredTop sz="87097" autoAdjust="0"/>
  </p:normalViewPr>
  <p:slideViewPr>
    <p:cSldViewPr>
      <p:cViewPr varScale="1">
        <p:scale>
          <a:sx n="74" d="100"/>
          <a:sy n="74" d="100"/>
        </p:scale>
        <p:origin x="-660" y="-10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4338"/>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notesMaster" Target="notesMasters/notesMaster1.xml"/><Relationship Id="rId8" Type="http://schemas.openxmlformats.org/officeDocument/2006/relationships/slide" Target="slides/slide5.xml"/><Relationship Id="rId51" Type="http://schemas.openxmlformats.org/officeDocument/2006/relationships/theme" Target="theme/theme1.xml"/></Relationships>
</file>

<file path=ppt/media/hdphoto1.wdp>
</file>

<file path=ppt/media/hdphoto2.wdp>
</file>

<file path=ppt/media/image1.jpeg>
</file>

<file path=ppt/media/image10.jpeg>
</file>

<file path=ppt/media/image11.jpeg>
</file>

<file path=ppt/media/image12.jpeg>
</file>

<file path=ppt/media/image13.jpeg>
</file>

<file path=ppt/media/image2.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5EC32CF-D375-504B-9531-9D4D391765F7}" type="datetimeFigureOut">
              <a:rPr lang="en-US" smtClean="0"/>
              <a:t>11/6/2012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C2B02A6-44A8-594C-8023-D31DDC0C2785}" type="slidenum">
              <a:rPr lang="en-US" smtClean="0"/>
              <a:t>‹#›</a:t>
            </a:fld>
            <a:endParaRPr lang="en-US"/>
          </a:p>
        </p:txBody>
      </p:sp>
    </p:spTree>
    <p:extLst>
      <p:ext uri="{BB962C8B-B14F-4D97-AF65-F5344CB8AC3E}">
        <p14:creationId xmlns:p14="http://schemas.microsoft.com/office/powerpoint/2010/main" val="35771790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what we are going to see today.</a:t>
            </a:r>
          </a:p>
          <a:p>
            <a:endParaRPr lang="en-US" dirty="0" smtClean="0"/>
          </a:p>
          <a:p>
            <a:r>
              <a:rPr lang="en-US" dirty="0" smtClean="0"/>
              <a:t>We’ll take</a:t>
            </a:r>
            <a:r>
              <a:rPr lang="en-US" baseline="0" dirty="0" smtClean="0"/>
              <a:t> a look at what are Play’s capabilities and support for asynchronous non-blocking web applications as well as the so-called “reactive IO” paradigm that Play 2.0 brought to us. As we go along, I’ll show some demos that showcase the concepts that we introduced.</a:t>
            </a:r>
          </a:p>
          <a:p>
            <a:endParaRPr lang="en-US" baseline="0" dirty="0" smtClean="0"/>
          </a:p>
          <a:p>
            <a:r>
              <a:rPr lang="en-US" baseline="0" dirty="0" smtClean="0"/>
              <a:t>This presentation is focused on Play Scala because not all these asynchronous features are fully available in Play Java, and naturally we’ll see some Scala code and some functional code. No need to run away if that’s not your cup of tea or you’re not too good at it </a:t>
            </a:r>
            <a:r>
              <a:rPr lang="en-US" baseline="0" dirty="0" smtClean="0">
                <a:sym typeface="Wingdings"/>
              </a:rPr>
              <a:t>, I’ll try to introduce those concepts as best.</a:t>
            </a:r>
          </a:p>
          <a:p>
            <a:endParaRPr lang="en-US" baseline="0" dirty="0" smtClean="0">
              <a:sym typeface="Wingdings"/>
            </a:endParaRPr>
          </a:p>
          <a:p>
            <a:r>
              <a:rPr lang="en-US" baseline="0" dirty="0" smtClean="0">
                <a:sym typeface="Wingdings"/>
              </a:rPr>
              <a:t>This presentation will also try to be as pragmatic as possible because FP is very interesting and has obvious advantages, at the end of the day we have to please and serve our customers and our users and not the FP gods. </a:t>
            </a:r>
            <a:endParaRPr lang="en-US" baseline="0" dirty="0" smtClean="0"/>
          </a:p>
        </p:txBody>
      </p:sp>
      <p:sp>
        <p:nvSpPr>
          <p:cNvPr id="4" name="Slide Number Placeholder 3"/>
          <p:cNvSpPr>
            <a:spLocks noGrp="1"/>
          </p:cNvSpPr>
          <p:nvPr>
            <p:ph type="sldNum" sz="quarter" idx="10"/>
          </p:nvPr>
        </p:nvSpPr>
        <p:spPr/>
        <p:txBody>
          <a:bodyPr/>
          <a:lstStyle/>
          <a:p>
            <a:fld id="{0C2B02A6-44A8-594C-8023-D31DDC0C2785}" type="slidenum">
              <a:rPr lang="en-US" smtClean="0"/>
              <a:t>2</a:t>
            </a:fld>
            <a:endParaRPr lang="en-US"/>
          </a:p>
        </p:txBody>
      </p:sp>
    </p:spTree>
    <p:extLst>
      <p:ext uri="{BB962C8B-B14F-4D97-AF65-F5344CB8AC3E}">
        <p14:creationId xmlns:p14="http://schemas.microsoft.com/office/powerpoint/2010/main" val="27737779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err="1" smtClean="0"/>
              <a:t>Futures</a:t>
            </a:r>
            <a:r>
              <a:rPr lang="es-ES_tradnl" dirty="0" smtClean="0"/>
              <a:t> and </a:t>
            </a:r>
            <a:r>
              <a:rPr lang="es-ES_tradnl" dirty="0" err="1" smtClean="0"/>
              <a:t>Promises</a:t>
            </a:r>
            <a:r>
              <a:rPr lang="es-ES_tradnl" dirty="0" smtClean="0"/>
              <a:t> are </a:t>
            </a:r>
            <a:r>
              <a:rPr lang="es-ES_tradnl" dirty="0" err="1" smtClean="0"/>
              <a:t>very</a:t>
            </a:r>
            <a:r>
              <a:rPr lang="es-ES_tradnl" dirty="0" smtClean="0"/>
              <a:t> </a:t>
            </a:r>
            <a:r>
              <a:rPr lang="es-ES_tradnl" dirty="0" err="1" smtClean="0"/>
              <a:t>common</a:t>
            </a:r>
            <a:r>
              <a:rPr lang="es-ES_tradnl" baseline="0" dirty="0" smtClean="0"/>
              <a:t> </a:t>
            </a:r>
            <a:r>
              <a:rPr lang="es-ES_tradnl" baseline="0" dirty="0" err="1" smtClean="0"/>
              <a:t>abstractions</a:t>
            </a:r>
            <a:r>
              <a:rPr lang="es-ES_tradnl" baseline="0" dirty="0" smtClean="0"/>
              <a:t> </a:t>
            </a:r>
            <a:r>
              <a:rPr lang="es-ES_tradnl" baseline="0" dirty="0" err="1" smtClean="0"/>
              <a:t>for</a:t>
            </a:r>
            <a:r>
              <a:rPr lang="es-ES_tradnl" baseline="0" dirty="0" smtClean="0"/>
              <a:t> </a:t>
            </a:r>
            <a:r>
              <a:rPr lang="es-ES_tradnl" baseline="0" dirty="0" err="1" smtClean="0"/>
              <a:t>asynchronous</a:t>
            </a:r>
            <a:r>
              <a:rPr lang="es-ES_tradnl" baseline="0" dirty="0" smtClean="0"/>
              <a:t> </a:t>
            </a:r>
            <a:r>
              <a:rPr lang="es-ES_tradnl" baseline="0" dirty="0" err="1" smtClean="0"/>
              <a:t>executing</a:t>
            </a:r>
            <a:r>
              <a:rPr lang="es-ES_tradnl" baseline="0" dirty="0" smtClean="0"/>
              <a:t> of </a:t>
            </a:r>
            <a:r>
              <a:rPr lang="es-ES_tradnl" baseline="0" dirty="0" err="1" smtClean="0"/>
              <a:t>code</a:t>
            </a:r>
            <a:r>
              <a:rPr lang="es-ES_tradnl" baseline="0" dirty="0" smtClean="0"/>
              <a:t>/</a:t>
            </a:r>
            <a:r>
              <a:rPr lang="es-ES_tradnl" baseline="0" dirty="0" err="1" smtClean="0"/>
              <a:t>functions</a:t>
            </a:r>
            <a:r>
              <a:rPr lang="es-ES_tradnl" baseline="0" dirty="0" smtClean="0"/>
              <a:t>.</a:t>
            </a:r>
            <a:endParaRPr lang="es-ES_tradnl" dirty="0"/>
          </a:p>
        </p:txBody>
      </p:sp>
      <p:sp>
        <p:nvSpPr>
          <p:cNvPr id="4" name="Slide Number Placeholder 3"/>
          <p:cNvSpPr>
            <a:spLocks noGrp="1"/>
          </p:cNvSpPr>
          <p:nvPr>
            <p:ph type="sldNum" sz="quarter" idx="10"/>
          </p:nvPr>
        </p:nvSpPr>
        <p:spPr/>
        <p:txBody>
          <a:bodyPr/>
          <a:lstStyle/>
          <a:p>
            <a:fld id="{0C2B02A6-44A8-594C-8023-D31DDC0C2785}" type="slidenum">
              <a:rPr lang="en-US" smtClean="0"/>
              <a:t>12</a:t>
            </a:fld>
            <a:endParaRPr lang="en-US"/>
          </a:p>
        </p:txBody>
      </p:sp>
    </p:spTree>
    <p:extLst>
      <p:ext uri="{BB962C8B-B14F-4D97-AF65-F5344CB8AC3E}">
        <p14:creationId xmlns:p14="http://schemas.microsoft.com/office/powerpoint/2010/main" val="6307223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i="0" dirty="0" smtClean="0"/>
              <a:t>A Promise</a:t>
            </a:r>
            <a:r>
              <a:rPr lang="en-US" i="0" baseline="0" dirty="0" smtClean="0"/>
              <a:t> is a result generated by a future, that has not been “extracted” yet.</a:t>
            </a:r>
            <a:endParaRPr lang="en-US" i="0" dirty="0" smtClean="0"/>
          </a:p>
          <a:p>
            <a:pPr marL="0" indent="0">
              <a:buFont typeface="Arial"/>
              <a:buNone/>
            </a:pPr>
            <a:endParaRPr lang="en-US" i="0" dirty="0" smtClean="0"/>
          </a:p>
          <a:p>
            <a:pPr marL="0" indent="0">
              <a:buFont typeface="Arial"/>
              <a:buNone/>
            </a:pPr>
            <a:r>
              <a:rPr lang="en-US" i="0" dirty="0" smtClean="0"/>
              <a:t>In Play, Futures and promises</a:t>
            </a:r>
            <a:r>
              <a:rPr lang="en-US" i="0" baseline="0" dirty="0" smtClean="0"/>
              <a:t> are used in very indistinguishable ways most of the times even if they refer to similar concepts.</a:t>
            </a:r>
          </a:p>
          <a:p>
            <a:pPr marL="0" indent="0">
              <a:buFont typeface="Arial"/>
              <a:buNone/>
            </a:pPr>
            <a:endParaRPr lang="en-US" i="0" baseline="0" dirty="0" smtClean="0"/>
          </a:p>
          <a:p>
            <a:pPr marL="0" indent="0">
              <a:buFont typeface="Arial"/>
              <a:buNone/>
            </a:pPr>
            <a:r>
              <a:rPr lang="en-US" i="0" baseline="0" dirty="0" smtClean="0"/>
              <a:t>Optionally, we can block on Futures and Promise while we wait for them to </a:t>
            </a:r>
            <a:r>
              <a:rPr lang="en-US" i="0" baseline="0" smtClean="0"/>
              <a:t>finish.</a:t>
            </a:r>
            <a:endParaRPr lang="en-US" i="0" dirty="0"/>
          </a:p>
        </p:txBody>
      </p:sp>
      <p:sp>
        <p:nvSpPr>
          <p:cNvPr id="4" name="Slide Number Placeholder 3"/>
          <p:cNvSpPr>
            <a:spLocks noGrp="1"/>
          </p:cNvSpPr>
          <p:nvPr>
            <p:ph type="sldNum" sz="quarter" idx="10"/>
          </p:nvPr>
        </p:nvSpPr>
        <p:spPr/>
        <p:txBody>
          <a:bodyPr/>
          <a:lstStyle/>
          <a:p>
            <a:fld id="{0C2B02A6-44A8-594C-8023-D31DDC0C2785}" type="slidenum">
              <a:rPr lang="en-US" smtClean="0"/>
              <a:t>13</a:t>
            </a:fld>
            <a:endParaRPr lang="en-US"/>
          </a:p>
        </p:txBody>
      </p:sp>
    </p:spTree>
    <p:extLst>
      <p:ext uri="{BB962C8B-B14F-4D97-AF65-F5344CB8AC3E}">
        <p14:creationId xmlns:p14="http://schemas.microsoft.com/office/powerpoint/2010/main" val="27039381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Akka.future</a:t>
            </a:r>
            <a:r>
              <a:rPr lang="en-US" dirty="0" smtClean="0"/>
              <a:t> is by</a:t>
            </a:r>
            <a:r>
              <a:rPr lang="en-US" baseline="0" dirty="0" smtClean="0"/>
              <a:t> far the easiest way to generate Promise[Something] in Play.</a:t>
            </a:r>
            <a:endParaRPr lang="en-US" dirty="0" smtClean="0"/>
          </a:p>
          <a:p>
            <a:endParaRPr lang="en-US" dirty="0" smtClean="0"/>
          </a:p>
          <a:p>
            <a:r>
              <a:rPr lang="en-US" dirty="0" smtClean="0"/>
              <a:t>Technically,</a:t>
            </a:r>
            <a:r>
              <a:rPr lang="en-US" baseline="0" dirty="0" smtClean="0"/>
              <a:t> we could pretty much handle asynchronous operations like this except that at the end of the processing we would need to block the thread handling our action by requesting the value from the Promise to be unwrapped.</a:t>
            </a:r>
          </a:p>
          <a:p>
            <a:endParaRPr lang="en-US" baseline="0" dirty="0" smtClean="0"/>
          </a:p>
          <a:p>
            <a:r>
              <a:rPr lang="en-US" baseline="0" dirty="0" smtClean="0"/>
              <a:t>Can we do better?</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14</a:t>
            </a:fld>
            <a:endParaRPr lang="en-US"/>
          </a:p>
        </p:txBody>
      </p:sp>
    </p:spTree>
    <p:extLst>
      <p:ext uri="{BB962C8B-B14F-4D97-AF65-F5344CB8AC3E}">
        <p14:creationId xmlns:p14="http://schemas.microsoft.com/office/powerpoint/2010/main" val="3083697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example above is shamelessly ripped from the Play official</a:t>
            </a:r>
            <a:r>
              <a:rPr lang="en-US" baseline="0" dirty="0" smtClean="0"/>
              <a:t> documentation </a:t>
            </a:r>
            <a:r>
              <a:rPr lang="en-US" baseline="0" dirty="0" smtClean="0">
                <a:sym typeface="Wingdings"/>
              </a:rPr>
              <a:t></a:t>
            </a:r>
          </a:p>
          <a:p>
            <a:endParaRPr lang="en-US" baseline="0" dirty="0" smtClean="0">
              <a:sym typeface="Wingdings"/>
            </a:endParaRPr>
          </a:p>
          <a:p>
            <a:r>
              <a:rPr lang="en-US" baseline="0" dirty="0" smtClean="0">
                <a:sym typeface="Wingdings"/>
              </a:rPr>
              <a:t>Essentially, first we have an operation that generates a Promise of some type, and later we turn that Promise[Something] into a Promise[Result], which is what we can give to Play as an asynchronous result.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15</a:t>
            </a:fld>
            <a:endParaRPr lang="en-US"/>
          </a:p>
        </p:txBody>
      </p:sp>
    </p:spTree>
    <p:extLst>
      <p:ext uri="{BB962C8B-B14F-4D97-AF65-F5344CB8AC3E}">
        <p14:creationId xmlns:p14="http://schemas.microsoft.com/office/powerpoint/2010/main" val="33819552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Ok(“done”) with your own long-running</a:t>
            </a:r>
            <a:r>
              <a:rPr lang="en-US" baseline="0" dirty="0" smtClean="0"/>
              <a:t> business logic that returns a Result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16</a:t>
            </a:fld>
            <a:endParaRPr lang="en-US"/>
          </a:p>
        </p:txBody>
      </p:sp>
    </p:spTree>
    <p:extLst>
      <p:ext uri="{BB962C8B-B14F-4D97-AF65-F5344CB8AC3E}">
        <p14:creationId xmlns:p14="http://schemas.microsoft.com/office/powerpoint/2010/main" val="1749857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Async</a:t>
            </a:r>
            <a:r>
              <a:rPr lang="en-US" dirty="0" smtClean="0"/>
              <a:t> is a wrapper</a:t>
            </a:r>
            <a:r>
              <a:rPr lang="en-US" baseline="0" dirty="0" smtClean="0"/>
              <a:t> for what we’ve seen before and is the preferred way, and it basically takes a Promise[Result] and takes care of waiting for the result to be available, *asynchronously* and return it to the client. In other words, it’s a helper method that builds an </a:t>
            </a:r>
            <a:r>
              <a:rPr lang="en-US" baseline="0" dirty="0" err="1" smtClean="0"/>
              <a:t>AsyncResult</a:t>
            </a:r>
            <a:r>
              <a:rPr lang="en-US" baseline="0" dirty="0" smtClean="0"/>
              <a:t> from a Promise[Result] automatically for us.</a:t>
            </a:r>
          </a:p>
          <a:p>
            <a:endParaRPr lang="en-US" baseline="0" dirty="0" smtClean="0"/>
          </a:p>
          <a:p>
            <a:r>
              <a:rPr lang="en-US" baseline="0" dirty="0" smtClean="0"/>
              <a:t>If the content in the red markers is replaced with </a:t>
            </a:r>
            <a:r>
              <a:rPr lang="en-US" baseline="0" dirty="0" err="1" smtClean="0"/>
              <a:t>Json</a:t>
            </a:r>
            <a:r>
              <a:rPr lang="en-US" baseline="0" dirty="0" smtClean="0"/>
              <a:t> content instead of plain text responses, we’ve got ourselves a JSON API</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17</a:t>
            </a:fld>
            <a:endParaRPr lang="en-US"/>
          </a:p>
        </p:txBody>
      </p:sp>
    </p:spTree>
    <p:extLst>
      <p:ext uri="{BB962C8B-B14F-4D97-AF65-F5344CB8AC3E}">
        <p14:creationId xmlns:p14="http://schemas.microsoft.com/office/powerpoint/2010/main" val="35673578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we could do</a:t>
            </a:r>
            <a:r>
              <a:rPr lang="en-US" baseline="0" dirty="0" smtClean="0"/>
              <a:t> web service calls to other </a:t>
            </a:r>
            <a:r>
              <a:rPr lang="en-US" baseline="0" dirty="0" err="1" smtClean="0"/>
              <a:t>RESTful</a:t>
            </a:r>
            <a:r>
              <a:rPr lang="en-US" baseline="0" dirty="0" smtClean="0"/>
              <a:t> endpoints asynchronously, and leave the framework the responses whenever they’re ready?</a:t>
            </a:r>
          </a:p>
          <a:p>
            <a:endParaRPr lang="en-US" baseline="0" dirty="0" smtClean="0"/>
          </a:p>
          <a:p>
            <a:r>
              <a:rPr lang="en-US" baseline="0" dirty="0" smtClean="0"/>
              <a:t>Meet </a:t>
            </a:r>
            <a:r>
              <a:rPr lang="en-US" baseline="0" dirty="0" err="1" smtClean="0"/>
              <a:t>WS.url</a:t>
            </a:r>
            <a:r>
              <a:rPr lang="en-US" baseline="0" dirty="0" smtClean="0"/>
              <a:t>.</a:t>
            </a:r>
          </a:p>
          <a:p>
            <a:endParaRPr lang="en-US" baseline="0" dirty="0" smtClean="0"/>
          </a:p>
          <a:p>
            <a:r>
              <a:rPr lang="en-US" baseline="0" dirty="0" err="1" smtClean="0"/>
              <a:t>WS.url.get</a:t>
            </a:r>
            <a:r>
              <a:rPr lang="en-US" baseline="0" dirty="0" smtClean="0"/>
              <a:t>()/post()/</a:t>
            </a:r>
            <a:r>
              <a:rPr lang="en-US" baseline="0" dirty="0" err="1" smtClean="0"/>
              <a:t>etc</a:t>
            </a:r>
            <a:r>
              <a:rPr lang="en-US" baseline="0" dirty="0" smtClean="0"/>
              <a:t> return a Promise – result: we don’t have to do anything special; let the request finish, do something with its contents, return the promise and let the framework handle the response to the client whenever it’s ready. EPIC WIN.</a:t>
            </a:r>
          </a:p>
        </p:txBody>
      </p:sp>
      <p:sp>
        <p:nvSpPr>
          <p:cNvPr id="4" name="Slide Number Placeholder 3"/>
          <p:cNvSpPr>
            <a:spLocks noGrp="1"/>
          </p:cNvSpPr>
          <p:nvPr>
            <p:ph type="sldNum" sz="quarter" idx="10"/>
          </p:nvPr>
        </p:nvSpPr>
        <p:spPr/>
        <p:txBody>
          <a:bodyPr/>
          <a:lstStyle/>
          <a:p>
            <a:fld id="{0C2B02A6-44A8-594C-8023-D31DDC0C2785}" type="slidenum">
              <a:rPr lang="en-US" smtClean="0"/>
              <a:t>20</a:t>
            </a:fld>
            <a:endParaRPr lang="en-US"/>
          </a:p>
        </p:txBody>
      </p:sp>
    </p:spTree>
    <p:extLst>
      <p:ext uri="{BB962C8B-B14F-4D97-AF65-F5344CB8AC3E}">
        <p14:creationId xmlns:p14="http://schemas.microsoft.com/office/powerpoint/2010/main" val="2194536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a more pragmatic</a:t>
            </a:r>
            <a:r>
              <a:rPr lang="en-US" baseline="0" dirty="0" smtClean="0"/>
              <a:t> perspective, enumerators simply produce data. While it is good to know the functional foundations behind Play, we’ll rarely ever have to create our own Enumerators from scratch.</a:t>
            </a:r>
          </a:p>
          <a:p>
            <a:endParaRPr lang="en-US" baseline="0" dirty="0" smtClean="0"/>
          </a:p>
          <a:p>
            <a:r>
              <a:rPr lang="en-US" baseline="0" dirty="0" smtClean="0"/>
              <a:t>Some of the most common ways to create enumerators are:</a:t>
            </a:r>
          </a:p>
          <a:p>
            <a:pPr marL="171450" indent="-171450">
              <a:buFontTx/>
              <a:buChar char="•"/>
            </a:pPr>
            <a:r>
              <a:rPr lang="en-US" baseline="0" dirty="0" smtClean="0"/>
              <a:t>Enumerators from a list of strings</a:t>
            </a:r>
          </a:p>
          <a:p>
            <a:pPr marL="171450" indent="-171450">
              <a:buFontTx/>
              <a:buChar char="•"/>
            </a:pPr>
            <a:r>
              <a:rPr lang="en-US" baseline="0" dirty="0" err="1" smtClean="0"/>
              <a:t>Enumerator.fromCallback</a:t>
            </a:r>
            <a:r>
              <a:rPr lang="en-US" baseline="0" dirty="0" smtClean="0"/>
              <a:t> – return something from a callback, such as </a:t>
            </a:r>
            <a:r>
              <a:rPr lang="en-US" baseline="0" dirty="0" err="1" smtClean="0"/>
              <a:t>Promise.timeout</a:t>
            </a:r>
            <a:r>
              <a:rPr lang="en-US" baseline="0" dirty="0" smtClean="0"/>
              <a:t> for returning things on a regular schedule, or from really anything that can produce callbacks</a:t>
            </a:r>
          </a:p>
          <a:p>
            <a:pPr marL="171450" indent="-171450">
              <a:buFontTx/>
              <a:buChar char="•"/>
            </a:pPr>
            <a:endParaRPr lang="en-US" baseline="0" dirty="0" smtClean="0"/>
          </a:p>
          <a:p>
            <a:pPr marL="0" indent="0">
              <a:buFontTx/>
              <a:buNone/>
            </a:pPr>
            <a:r>
              <a:rPr lang="en-US" baseline="0" dirty="0" err="1" smtClean="0"/>
              <a:t>Enumerator.imperative</a:t>
            </a:r>
            <a:r>
              <a:rPr lang="en-US" baseline="0" dirty="0" smtClean="0"/>
              <a:t> is probably one of the easiest enumerators to use since it provides our applications with an imperative approach to push data into it by using its push</a:t>
            </a:r>
            <a:r>
              <a:rPr lang="en-US" baseline="0" smtClean="0"/>
              <a:t>() method</a:t>
            </a:r>
            <a:r>
              <a:rPr lang="en-US" baseline="0" dirty="0" smtClean="0"/>
              <a:t>.</a:t>
            </a:r>
          </a:p>
        </p:txBody>
      </p:sp>
      <p:sp>
        <p:nvSpPr>
          <p:cNvPr id="4" name="Slide Number Placeholder 3"/>
          <p:cNvSpPr>
            <a:spLocks noGrp="1"/>
          </p:cNvSpPr>
          <p:nvPr>
            <p:ph type="sldNum" sz="quarter" idx="10"/>
          </p:nvPr>
        </p:nvSpPr>
        <p:spPr/>
        <p:txBody>
          <a:bodyPr/>
          <a:lstStyle/>
          <a:p>
            <a:fld id="{0C2B02A6-44A8-594C-8023-D31DDC0C2785}" type="slidenum">
              <a:rPr lang="en-US" smtClean="0"/>
              <a:t>26</a:t>
            </a:fld>
            <a:endParaRPr lang="en-US"/>
          </a:p>
        </p:txBody>
      </p:sp>
    </p:spTree>
    <p:extLst>
      <p:ext uri="{BB962C8B-B14F-4D97-AF65-F5344CB8AC3E}">
        <p14:creationId xmlns:p14="http://schemas.microsoft.com/office/powerpoint/2010/main" val="31557610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Essentially,</a:t>
            </a:r>
            <a:r>
              <a:rPr lang="en-US" baseline="0" dirty="0" smtClean="0"/>
              <a:t> </a:t>
            </a:r>
            <a:r>
              <a:rPr lang="en-US" baseline="0" dirty="0" err="1" smtClean="0"/>
              <a:t>Iteratees</a:t>
            </a:r>
            <a:r>
              <a:rPr lang="en-US" baseline="0" dirty="0" smtClean="0"/>
              <a:t> act as a sink for input that is generated by an Enumerator and possibly mapped with an </a:t>
            </a:r>
            <a:r>
              <a:rPr lang="en-US" baseline="0" dirty="0" err="1" smtClean="0"/>
              <a:t>Enumeratee</a:t>
            </a:r>
            <a:r>
              <a:rPr lang="en-US" baseline="0" dirty="0" smtClean="0"/>
              <a:t>.</a:t>
            </a:r>
          </a:p>
          <a:p>
            <a:endParaRPr lang="en-US" baseline="0" dirty="0" smtClean="0"/>
          </a:p>
          <a:p>
            <a:r>
              <a:rPr lang="en-US" baseline="0" dirty="0" smtClean="0"/>
              <a:t>Working with </a:t>
            </a:r>
            <a:r>
              <a:rPr lang="en-US" baseline="0" dirty="0" err="1" smtClean="0"/>
              <a:t>iteratees</a:t>
            </a:r>
            <a:r>
              <a:rPr lang="en-US" baseline="0" dirty="0" smtClean="0"/>
              <a:t> consists of repeatedly calling the fold() method with the given input in order to check what the next status is.</a:t>
            </a:r>
          </a:p>
          <a:p>
            <a:endParaRPr lang="en-US" baseline="0" dirty="0" smtClean="0"/>
          </a:p>
          <a:p>
            <a:r>
              <a:rPr lang="en-US" baseline="0" dirty="0" smtClean="0"/>
              <a:t>But all these operations are fairly low-level, so there are abstractions available that simplify that work in the </a:t>
            </a:r>
            <a:r>
              <a:rPr lang="en-US" baseline="0" dirty="0" err="1" smtClean="0"/>
              <a:t>Iteratee</a:t>
            </a:r>
            <a:r>
              <a:rPr lang="en-US" baseline="0" dirty="0" smtClean="0"/>
              <a:t> object.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27</a:t>
            </a:fld>
            <a:endParaRPr lang="en-US"/>
          </a:p>
        </p:txBody>
      </p:sp>
    </p:spTree>
    <p:extLst>
      <p:ext uri="{BB962C8B-B14F-4D97-AF65-F5344CB8AC3E}">
        <p14:creationId xmlns:p14="http://schemas.microsoft.com/office/powerpoint/2010/main" val="26281669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Iteratee.foreach</a:t>
            </a:r>
            <a:r>
              <a:rPr lang="en-US" baseline="0" dirty="0" smtClean="0"/>
              <a:t> – provide a function that will process the input given to the </a:t>
            </a:r>
            <a:r>
              <a:rPr lang="en-US" baseline="0" dirty="0" err="1" smtClean="0"/>
              <a:t>iteratee</a:t>
            </a:r>
            <a:endParaRPr lang="en-US" baseline="0" dirty="0" smtClean="0"/>
          </a:p>
          <a:p>
            <a:r>
              <a:rPr lang="en-US" baseline="0" dirty="0" err="1" smtClean="0"/>
              <a:t>Iteratee.fold</a:t>
            </a:r>
            <a:r>
              <a:rPr lang="en-US" baseline="0" dirty="0" smtClean="0"/>
              <a:t> – fold the input with the given function starting with the initial state</a:t>
            </a:r>
          </a:p>
          <a:p>
            <a:r>
              <a:rPr lang="en-US" baseline="0" dirty="0" err="1" smtClean="0"/>
              <a:t>Iteratee.consume</a:t>
            </a:r>
            <a:r>
              <a:rPr lang="en-US" baseline="0" dirty="0" smtClean="0"/>
              <a:t> – Consumes all the input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28</a:t>
            </a:fld>
            <a:endParaRPr lang="en-US"/>
          </a:p>
        </p:txBody>
      </p:sp>
    </p:spTree>
    <p:extLst>
      <p:ext uri="{BB962C8B-B14F-4D97-AF65-F5344CB8AC3E}">
        <p14:creationId xmlns:p14="http://schemas.microsoft.com/office/powerpoint/2010/main" val="1791998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a:t>
            </a:fld>
            <a:endParaRPr lang="en-US"/>
          </a:p>
        </p:txBody>
      </p:sp>
    </p:spTree>
    <p:extLst>
      <p:ext uri="{BB962C8B-B14F-4D97-AF65-F5344CB8AC3E}">
        <p14:creationId xmlns:p14="http://schemas.microsoft.com/office/powerpoint/2010/main" val="11686977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Eumeratees</a:t>
            </a:r>
            <a:r>
              <a:rPr lang="en-US" baseline="0" dirty="0" smtClean="0"/>
              <a:t> convert the data generated by an Enumerator, and are </a:t>
            </a:r>
            <a:r>
              <a:rPr lang="en-US" baseline="0" dirty="0" err="1" smtClean="0"/>
              <a:t>composable</a:t>
            </a:r>
            <a:r>
              <a:rPr lang="en-US" baseline="0" dirty="0" smtClean="0"/>
              <a:t> and chainable because an </a:t>
            </a:r>
            <a:r>
              <a:rPr lang="en-US" baseline="0" dirty="0" err="1" smtClean="0"/>
              <a:t>Enumeratee</a:t>
            </a:r>
            <a:r>
              <a:rPr lang="en-US" baseline="0" dirty="0" smtClean="0"/>
              <a:t> produces a new enumerator.</a:t>
            </a:r>
          </a:p>
          <a:p>
            <a:endParaRPr lang="en-US" baseline="0" dirty="0" smtClean="0"/>
          </a:p>
          <a:p>
            <a:r>
              <a:rPr lang="en-US" baseline="0" dirty="0" smtClean="0"/>
              <a:t>Some of the common </a:t>
            </a:r>
            <a:r>
              <a:rPr lang="en-US" baseline="0" dirty="0" err="1" smtClean="0"/>
              <a:t>enumeratees</a:t>
            </a:r>
            <a:r>
              <a:rPr lang="en-US" baseline="0" dirty="0" smtClean="0"/>
              <a:t> as </a:t>
            </a:r>
            <a:r>
              <a:rPr lang="en-US" baseline="0" dirty="0" err="1" smtClean="0"/>
              <a:t>Enumeratee.map</a:t>
            </a:r>
            <a:r>
              <a:rPr lang="en-US" baseline="0" dirty="0" smtClean="0"/>
              <a:t>, </a:t>
            </a:r>
            <a:r>
              <a:rPr lang="en-US" baseline="0" dirty="0" err="1" smtClean="0"/>
              <a:t>Enumeratee</a:t>
            </a:r>
            <a:r>
              <a:rPr lang="en-US" baseline="0" dirty="0" smtClean="0"/>
              <a:t>.</a:t>
            </a:r>
          </a:p>
        </p:txBody>
      </p:sp>
      <p:sp>
        <p:nvSpPr>
          <p:cNvPr id="4" name="Slide Number Placeholder 3"/>
          <p:cNvSpPr>
            <a:spLocks noGrp="1"/>
          </p:cNvSpPr>
          <p:nvPr>
            <p:ph type="sldNum" sz="quarter" idx="10"/>
          </p:nvPr>
        </p:nvSpPr>
        <p:spPr/>
        <p:txBody>
          <a:bodyPr/>
          <a:lstStyle/>
          <a:p>
            <a:fld id="{0C2B02A6-44A8-594C-8023-D31DDC0C2785}" type="slidenum">
              <a:rPr lang="en-US" smtClean="0"/>
              <a:t>29</a:t>
            </a:fld>
            <a:endParaRPr lang="en-US"/>
          </a:p>
        </p:txBody>
      </p:sp>
    </p:spTree>
    <p:extLst>
      <p:ext uri="{BB962C8B-B14F-4D97-AF65-F5344CB8AC3E}">
        <p14:creationId xmlns:p14="http://schemas.microsoft.com/office/powerpoint/2010/main" val="19179091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err="1" smtClean="0"/>
              <a:t>Enumeratee.map</a:t>
            </a:r>
            <a:r>
              <a:rPr lang="en-US" dirty="0" smtClean="0"/>
              <a:t> processes input</a:t>
            </a:r>
            <a:r>
              <a:rPr lang="en-US" baseline="0" dirty="0" smtClean="0"/>
              <a:t> data from another enumerator or </a:t>
            </a:r>
            <a:r>
              <a:rPr lang="en-US" baseline="0" dirty="0" err="1" smtClean="0"/>
              <a:t>enumeratee</a:t>
            </a:r>
            <a:r>
              <a:rPr lang="en-US" baseline="0" dirty="0" smtClean="0"/>
              <a:t> and transforms items with the given function</a:t>
            </a:r>
          </a:p>
          <a:p>
            <a:pPr marL="171450" indent="-171450">
              <a:buFont typeface="Arial"/>
              <a:buChar char="•"/>
            </a:pPr>
            <a:r>
              <a:rPr lang="en-US" baseline="0" dirty="0" err="1" smtClean="0"/>
              <a:t>Enumeratee.filter</a:t>
            </a:r>
            <a:r>
              <a:rPr lang="en-US" baseline="0" dirty="0" smtClean="0"/>
              <a:t> filters out certain types of input from an enumerator</a:t>
            </a:r>
          </a:p>
          <a:p>
            <a:pPr marL="171450" indent="-171450">
              <a:buFont typeface="Arial"/>
              <a:buChar char="•"/>
            </a:pPr>
            <a:r>
              <a:rPr lang="en-US" baseline="0" dirty="0" err="1" smtClean="0"/>
              <a:t>Enumeratee.drop</a:t>
            </a:r>
            <a:endParaRPr lang="en-US" baseline="0" dirty="0" smtClean="0"/>
          </a:p>
          <a:p>
            <a:pPr marL="171450" indent="-171450">
              <a:buFont typeface="Arial"/>
              <a:buChar char="•"/>
            </a:pPr>
            <a:r>
              <a:rPr lang="en-US" baseline="0" dirty="0" err="1" smtClean="0"/>
              <a:t>Enumerate.take</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30</a:t>
            </a:fld>
            <a:endParaRPr lang="en-US"/>
          </a:p>
        </p:txBody>
      </p:sp>
    </p:spTree>
    <p:extLst>
      <p:ext uri="{BB962C8B-B14F-4D97-AF65-F5344CB8AC3E}">
        <p14:creationId xmlns:p14="http://schemas.microsoft.com/office/powerpoint/2010/main" val="16546109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_tradnl" dirty="0" err="1" smtClean="0"/>
              <a:t>Enumerators</a:t>
            </a:r>
            <a:r>
              <a:rPr lang="es-ES_tradnl" dirty="0" smtClean="0"/>
              <a:t>,</a:t>
            </a:r>
            <a:r>
              <a:rPr lang="es-ES_tradnl" baseline="0" dirty="0" smtClean="0"/>
              <a:t> </a:t>
            </a:r>
            <a:r>
              <a:rPr lang="es-ES_tradnl" baseline="0" dirty="0" err="1" smtClean="0"/>
              <a:t>Iteratees</a:t>
            </a:r>
            <a:r>
              <a:rPr lang="es-ES_tradnl" baseline="0" dirty="0" smtClean="0"/>
              <a:t> and </a:t>
            </a:r>
            <a:r>
              <a:rPr lang="es-ES_tradnl" baseline="0" dirty="0" err="1" smtClean="0"/>
              <a:t>Enumeratees</a:t>
            </a:r>
            <a:r>
              <a:rPr lang="es-ES_tradnl" baseline="0" dirty="0" smtClean="0"/>
              <a:t> are </a:t>
            </a:r>
            <a:r>
              <a:rPr lang="es-ES_tradnl" baseline="0" dirty="0" err="1" smtClean="0"/>
              <a:t>composable</a:t>
            </a:r>
            <a:endParaRPr lang="es-ES_tradnl" dirty="0"/>
          </a:p>
        </p:txBody>
      </p:sp>
      <p:sp>
        <p:nvSpPr>
          <p:cNvPr id="4" name="Slide Number Placeholder 3"/>
          <p:cNvSpPr>
            <a:spLocks noGrp="1"/>
          </p:cNvSpPr>
          <p:nvPr>
            <p:ph type="sldNum" sz="quarter" idx="10"/>
          </p:nvPr>
        </p:nvSpPr>
        <p:spPr/>
        <p:txBody>
          <a:bodyPr/>
          <a:lstStyle/>
          <a:p>
            <a:fld id="{0C2B02A6-44A8-594C-8023-D31DDC0C2785}" type="slidenum">
              <a:rPr lang="en-US" smtClean="0"/>
              <a:t>31</a:t>
            </a:fld>
            <a:endParaRPr lang="en-US"/>
          </a:p>
        </p:txBody>
      </p:sp>
    </p:spTree>
    <p:extLst>
      <p:ext uri="{BB962C8B-B14F-4D97-AF65-F5344CB8AC3E}">
        <p14:creationId xmlns:p14="http://schemas.microsoft.com/office/powerpoint/2010/main" val="20874705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a:t>
            </a:r>
            <a:r>
              <a:rPr lang="en-US" dirty="0" err="1" smtClean="0"/>
              <a:t>Ok.feed</a:t>
            </a:r>
            <a:r>
              <a:rPr lang="en-US" dirty="0" smtClean="0"/>
              <a:t> and</a:t>
            </a:r>
            <a:r>
              <a:rPr lang="en-US" baseline="0" dirty="0" smtClean="0"/>
              <a:t> </a:t>
            </a:r>
            <a:r>
              <a:rPr lang="en-US" baseline="0" dirty="0" err="1" smtClean="0"/>
              <a:t>Ok.stream</a:t>
            </a:r>
            <a:r>
              <a:rPr lang="en-US" baseline="0" dirty="0" smtClean="0"/>
              <a:t> we can use our </a:t>
            </a:r>
            <a:r>
              <a:rPr lang="en-US" baseline="0" dirty="0" err="1" smtClean="0"/>
              <a:t>Iteratees</a:t>
            </a:r>
            <a:r>
              <a:rPr lang="en-US" baseline="0" dirty="0" smtClean="0"/>
              <a:t> and our Enumerators/</a:t>
            </a:r>
            <a:r>
              <a:rPr lang="en-US" baseline="0" dirty="0" err="1" smtClean="0"/>
              <a:t>Enumeratees</a:t>
            </a:r>
            <a:r>
              <a:rPr lang="en-US" baseline="0" dirty="0" smtClean="0"/>
              <a:t> to return non-blocking responses to clients. Their non-blocking nature ensures that no processing time is wasted on them while there is no input, while the framework will ensure that data is sent to clients as soon as it becomes available.</a:t>
            </a:r>
          </a:p>
          <a:p>
            <a:endParaRPr lang="en-US" baseline="0" dirty="0" smtClean="0"/>
          </a:p>
          <a:p>
            <a:r>
              <a:rPr lang="en-US" baseline="0" dirty="0" err="1" smtClean="0"/>
              <a:t>Ok.stream</a:t>
            </a:r>
            <a:r>
              <a:rPr lang="en-US" baseline="0" dirty="0" smtClean="0"/>
              <a:t> will send the response as an HTTP chunked response for us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32</a:t>
            </a:fld>
            <a:endParaRPr lang="en-US"/>
          </a:p>
        </p:txBody>
      </p:sp>
    </p:spTree>
    <p:extLst>
      <p:ext uri="{BB962C8B-B14F-4D97-AF65-F5344CB8AC3E}">
        <p14:creationId xmlns:p14="http://schemas.microsoft.com/office/powerpoint/2010/main" val="42245737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Enumerator.fromFile</a:t>
            </a:r>
            <a:r>
              <a:rPr lang="en-US" baseline="0" dirty="0" smtClean="0"/>
              <a:t> gives us a totally straightforward mechanism for streaming data from a file as an Enumerator, which we can naturally map with </a:t>
            </a:r>
            <a:r>
              <a:rPr lang="en-US" baseline="0" dirty="0" err="1" smtClean="0"/>
              <a:t>Enumeratee</a:t>
            </a:r>
            <a:r>
              <a:rPr lang="en-US" baseline="0" dirty="0" smtClean="0"/>
              <a:t> and process with an </a:t>
            </a:r>
            <a:r>
              <a:rPr lang="en-US" baseline="0" dirty="0" err="1" smtClean="0"/>
              <a:t>Iteratee</a:t>
            </a:r>
            <a:r>
              <a:rPr lang="en-US" baseline="0" dirty="0" smtClean="0"/>
              <a:t> or just feed it into </a:t>
            </a:r>
            <a:r>
              <a:rPr lang="en-US" baseline="0" dirty="0" err="1" smtClean="0"/>
              <a:t>Ok.stream</a:t>
            </a:r>
            <a:r>
              <a:rPr lang="en-US" baseline="0" dirty="0" smtClean="0"/>
              <a:t>/</a:t>
            </a:r>
            <a:r>
              <a:rPr lang="en-US" baseline="0" dirty="0" err="1" smtClean="0"/>
              <a:t>Ok.feed</a:t>
            </a:r>
            <a:r>
              <a:rPr lang="en-US" baseline="0" dirty="0" smtClean="0"/>
              <a:t>.</a:t>
            </a:r>
            <a:endParaRPr lang="en-US" dirty="0" smtClean="0"/>
          </a:p>
          <a:p>
            <a:endParaRPr lang="en-US" dirty="0" smtClean="0"/>
          </a:p>
          <a:p>
            <a:r>
              <a:rPr lang="en-US" dirty="0" smtClean="0"/>
              <a:t>More generically, </a:t>
            </a:r>
            <a:r>
              <a:rPr lang="en-US" dirty="0" err="1" smtClean="0"/>
              <a:t>Enumerator.fromStream</a:t>
            </a:r>
            <a:r>
              <a:rPr lang="en-US" baseline="0" dirty="0" smtClean="0"/>
              <a:t> is also available and that will allow us to plug in any </a:t>
            </a:r>
            <a:r>
              <a:rPr lang="en-US" baseline="0" dirty="0" err="1" smtClean="0"/>
              <a:t>InputStream</a:t>
            </a:r>
            <a:r>
              <a:rPr lang="en-US" baseline="0" dirty="0" smtClean="0"/>
              <a:t> of any kind as an enumerator.</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34</a:t>
            </a:fld>
            <a:endParaRPr lang="en-US"/>
          </a:p>
        </p:txBody>
      </p:sp>
    </p:spTree>
    <p:extLst>
      <p:ext uri="{BB962C8B-B14F-4D97-AF65-F5344CB8AC3E}">
        <p14:creationId xmlns:p14="http://schemas.microsoft.com/office/powerpoint/2010/main" val="16896725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easiest way to implement scalable,</a:t>
            </a:r>
            <a:r>
              <a:rPr lang="en-US" baseline="0" dirty="0" smtClean="0"/>
              <a:t> asynchronous non-blocking streaming APIs is to use </a:t>
            </a:r>
            <a:r>
              <a:rPr lang="en-US" baseline="0" dirty="0" err="1" smtClean="0"/>
              <a:t>Ok.stream</a:t>
            </a:r>
            <a:r>
              <a:rPr lang="en-US" baseline="0" dirty="0" smtClean="0"/>
              <a:t> as it </a:t>
            </a:r>
            <a:r>
              <a:rPr lang="en-US" dirty="0" smtClean="0"/>
              <a:t>returns chunked</a:t>
            </a:r>
            <a:r>
              <a:rPr lang="en-US" baseline="0" dirty="0" smtClean="0"/>
              <a:t> responses and will suspend the thread if no data is available to be pushed.</a:t>
            </a:r>
          </a:p>
          <a:p>
            <a:endParaRPr lang="en-US" baseline="0" dirty="0" smtClean="0"/>
          </a:p>
          <a:p>
            <a:r>
              <a:rPr lang="en-US" baseline="0" dirty="0" smtClean="0"/>
              <a:t>Our enumerator can be then reading data from a database, waiting for external events (like a </a:t>
            </a:r>
            <a:r>
              <a:rPr lang="en-US" baseline="0" dirty="0" err="1" smtClean="0"/>
              <a:t>PushEnumerator</a:t>
            </a:r>
            <a:r>
              <a:rPr lang="en-US" baseline="0" dirty="0" smtClean="0"/>
              <a:t>) or reacting to a callback event like </a:t>
            </a:r>
            <a:r>
              <a:rPr lang="en-US" baseline="0" dirty="0" err="1" smtClean="0"/>
              <a:t>Enumerator.fromCallback</a:t>
            </a:r>
            <a:r>
              <a:rPr lang="en-US" baseline="0" dirty="0" smtClean="0"/>
              <a:t>.</a:t>
            </a:r>
          </a:p>
          <a:p>
            <a:endParaRPr lang="en-US" baseline="0" dirty="0" smtClean="0"/>
          </a:p>
          <a:p>
            <a:r>
              <a:rPr lang="en-US" baseline="0" dirty="0" smtClean="0"/>
              <a:t>Naturally the data produced by the enumerator can be transformed using </a:t>
            </a:r>
            <a:r>
              <a:rPr lang="en-US" baseline="0" dirty="0" err="1" smtClean="0"/>
              <a:t>Enumeratees</a:t>
            </a:r>
            <a:r>
              <a:rPr lang="en-US" baseline="0" dirty="0" smtClean="0"/>
              <a:t> along the way.</a:t>
            </a:r>
          </a:p>
        </p:txBody>
      </p:sp>
      <p:sp>
        <p:nvSpPr>
          <p:cNvPr id="4" name="Slide Number Placeholder 3"/>
          <p:cNvSpPr>
            <a:spLocks noGrp="1"/>
          </p:cNvSpPr>
          <p:nvPr>
            <p:ph type="sldNum" sz="quarter" idx="10"/>
          </p:nvPr>
        </p:nvSpPr>
        <p:spPr/>
        <p:txBody>
          <a:bodyPr/>
          <a:lstStyle/>
          <a:p>
            <a:fld id="{0C2B02A6-44A8-594C-8023-D31DDC0C2785}" type="slidenum">
              <a:rPr lang="en-US" smtClean="0"/>
              <a:t>35</a:t>
            </a:fld>
            <a:endParaRPr lang="en-US"/>
          </a:p>
        </p:txBody>
      </p:sp>
    </p:spTree>
    <p:extLst>
      <p:ext uri="{BB962C8B-B14F-4D97-AF65-F5344CB8AC3E}">
        <p14:creationId xmlns:p14="http://schemas.microsoft.com/office/powerpoint/2010/main" val="26795366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WebSockets</a:t>
            </a:r>
            <a:r>
              <a:rPr lang="en-US" dirty="0" smtClean="0"/>
              <a:t> in</a:t>
            </a:r>
            <a:r>
              <a:rPr lang="en-US" baseline="0" dirty="0" smtClean="0"/>
              <a:t> Play are built on top of Enumerators and </a:t>
            </a:r>
            <a:r>
              <a:rPr lang="en-US" baseline="0" dirty="0" err="1" smtClean="0"/>
              <a:t>Iteratees</a:t>
            </a:r>
            <a:r>
              <a:rPr lang="en-US" baseline="0" dirty="0" smtClean="0"/>
              <a:t>. The main thing to keep in mind with </a:t>
            </a:r>
            <a:r>
              <a:rPr lang="en-US" baseline="0" dirty="0" err="1" smtClean="0"/>
              <a:t>websockets</a:t>
            </a:r>
            <a:r>
              <a:rPr lang="en-US" baseline="0" dirty="0" smtClean="0"/>
              <a:t> is that we must always return a pair of an </a:t>
            </a:r>
            <a:r>
              <a:rPr lang="en-US" baseline="0" dirty="0" err="1" smtClean="0"/>
              <a:t>iteratee</a:t>
            </a:r>
            <a:r>
              <a:rPr lang="en-US" baseline="0" dirty="0" smtClean="0"/>
              <a:t> and an enumerator; if using </a:t>
            </a:r>
            <a:r>
              <a:rPr lang="en-US" baseline="0" dirty="0" err="1" smtClean="0"/>
              <a:t>WebSocket.async</a:t>
            </a:r>
            <a:r>
              <a:rPr lang="en-US" baseline="0" dirty="0" smtClean="0"/>
              <a:t> we’ll wrap them in a future and if using </a:t>
            </a:r>
            <a:r>
              <a:rPr lang="en-US" baseline="0" dirty="0" err="1" smtClean="0"/>
              <a:t>WebSocket.using</a:t>
            </a:r>
            <a:r>
              <a:rPr lang="en-US" baseline="0" dirty="0" smtClean="0"/>
              <a:t>, we’ll return them unwrapped.</a:t>
            </a:r>
          </a:p>
          <a:p>
            <a:endParaRPr lang="en-US" baseline="0" dirty="0" smtClean="0"/>
          </a:p>
          <a:p>
            <a:r>
              <a:rPr lang="en-US" baseline="0" dirty="0" smtClean="0"/>
              <a:t>This means that when using </a:t>
            </a:r>
            <a:r>
              <a:rPr lang="en-US" baseline="0" dirty="0" err="1" smtClean="0"/>
              <a:t>websockets</a:t>
            </a:r>
            <a:r>
              <a:rPr lang="en-US" baseline="0" dirty="0" smtClean="0"/>
              <a:t> we have to be very much explicit about how we expect the </a:t>
            </a:r>
            <a:r>
              <a:rPr lang="en-US" baseline="0" dirty="0" err="1" smtClean="0"/>
              <a:t>websocket</a:t>
            </a:r>
            <a:r>
              <a:rPr lang="en-US" baseline="0" dirty="0" smtClean="0"/>
              <a:t> to produce and consume the data; here the “produce” step </a:t>
            </a:r>
          </a:p>
        </p:txBody>
      </p:sp>
      <p:sp>
        <p:nvSpPr>
          <p:cNvPr id="4" name="Slide Number Placeholder 3"/>
          <p:cNvSpPr>
            <a:spLocks noGrp="1"/>
          </p:cNvSpPr>
          <p:nvPr>
            <p:ph type="sldNum" sz="quarter" idx="10"/>
          </p:nvPr>
        </p:nvSpPr>
        <p:spPr/>
        <p:txBody>
          <a:bodyPr/>
          <a:lstStyle/>
          <a:p>
            <a:fld id="{0C2B02A6-44A8-594C-8023-D31DDC0C2785}" type="slidenum">
              <a:rPr lang="en-US" smtClean="0"/>
              <a:t>36</a:t>
            </a:fld>
            <a:endParaRPr lang="en-US"/>
          </a:p>
        </p:txBody>
      </p:sp>
    </p:spTree>
    <p:extLst>
      <p:ext uri="{BB962C8B-B14F-4D97-AF65-F5344CB8AC3E}">
        <p14:creationId xmlns:p14="http://schemas.microsoft.com/office/powerpoint/2010/main" val="33152019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we’re going</a:t>
            </a:r>
            <a:r>
              <a:rPr lang="en-US" baseline="0" dirty="0" smtClean="0"/>
              <a:t> to see a brief demo of all the concepts we’ve seen so far:</a:t>
            </a:r>
          </a:p>
          <a:p>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An HTTP publish-subscribe type of API built using an imperative enumerator and an Actor to process events and distribute them to clients. Since one enumerator can only feed one </a:t>
            </a:r>
            <a:r>
              <a:rPr lang="en-US" baseline="0" dirty="0" err="1" smtClean="0"/>
              <a:t>iteratee</a:t>
            </a:r>
            <a:r>
              <a:rPr lang="en-US" baseline="0" dirty="0" smtClean="0"/>
              <a:t> (it’s a 1:1 relationship as opposed to 1:n), we need this actor to react to a message event and push it into all the </a:t>
            </a:r>
            <a:r>
              <a:rPr lang="en-US" baseline="0" dirty="0" err="1" smtClean="0"/>
              <a:t>PushEnumerators</a:t>
            </a:r>
            <a:r>
              <a:rPr lang="en-US" baseline="0" dirty="0" smtClean="0"/>
              <a:t> that it will keep in an internal list. Not a single blocking code in sight.</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A model class that returns an Enumerator rather than a list of elements. The biggest advantage here is that for large amounts of data, we are not loading all of them into memory and then returning it to the calling class but instead data is delivered to the client as it is loaded from the database.</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err="1" smtClean="0"/>
              <a:t>WebSockets</a:t>
            </a:r>
            <a:r>
              <a:rPr lang="en-US" baseline="0" dirty="0" smtClean="0"/>
              <a:t> - TODO</a:t>
            </a:r>
          </a:p>
          <a:p>
            <a:pPr marL="171450" indent="-171450">
              <a:buFont typeface="Arial"/>
              <a:buChar char="•"/>
            </a:pP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37</a:t>
            </a:fld>
            <a:endParaRPr lang="en-US"/>
          </a:p>
        </p:txBody>
      </p:sp>
    </p:spTree>
    <p:extLst>
      <p:ext uri="{BB962C8B-B14F-4D97-AF65-F5344CB8AC3E}">
        <p14:creationId xmlns:p14="http://schemas.microsoft.com/office/powerpoint/2010/main" val="5400112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reactivemongo.org</a:t>
            </a:r>
            <a:r>
              <a:rPr lang="en-US" dirty="0" smtClean="0"/>
              <a:t>/</a:t>
            </a:r>
          </a:p>
          <a:p>
            <a:endParaRPr lang="en-US" dirty="0" smtClean="0"/>
          </a:p>
          <a:p>
            <a:r>
              <a:rPr lang="en-US" dirty="0" err="1" smtClean="0"/>
              <a:t>ReactiveMongo</a:t>
            </a:r>
            <a:r>
              <a:rPr lang="en-US" baseline="0" dirty="0" smtClean="0"/>
              <a:t> is a library currently under development that formalizes the usage of Play’s reactive IO for accessing a </a:t>
            </a:r>
            <a:r>
              <a:rPr lang="en-US" baseline="0" dirty="0" err="1" smtClean="0"/>
              <a:t>MongoDb</a:t>
            </a:r>
            <a:r>
              <a:rPr lang="en-US" baseline="0" dirty="0" smtClean="0"/>
              <a:t> data storage using the non-blocking patterns that we have just seen such as enumerators and Futures.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38</a:t>
            </a:fld>
            <a:endParaRPr lang="en-US"/>
          </a:p>
        </p:txBody>
      </p:sp>
    </p:spTree>
    <p:extLst>
      <p:ext uri="{BB962C8B-B14F-4D97-AF65-F5344CB8AC3E}">
        <p14:creationId xmlns:p14="http://schemas.microsoft.com/office/powerpoint/2010/main" val="3597833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Can’t work with Play? No problem,</a:t>
            </a:r>
            <a:r>
              <a:rPr lang="en-US" baseline="0" dirty="0" smtClean="0"/>
              <a:t> other frameworks are catching up and eventually the development of asynchronous applications will be commonplace.</a:t>
            </a:r>
          </a:p>
          <a:p>
            <a:endParaRPr lang="en-US" baseline="0" dirty="0" smtClean="0"/>
          </a:p>
          <a:p>
            <a:r>
              <a:rPr lang="en-US" baseline="0" dirty="0" smtClean="0"/>
              <a:t>One of the biggest enablers of asynchronous applications is the servlet 3.0 spec, which allows applications to mark certain requests as suspended and allow the app server to handle those in the background.</a:t>
            </a:r>
          </a:p>
          <a:p>
            <a:endParaRPr lang="en-US" baseline="0" dirty="0" smtClean="0"/>
          </a:p>
          <a:p>
            <a:r>
              <a:rPr lang="en-US" baseline="0" dirty="0" smtClean="0"/>
              <a:t>The example above is based on Grails 2.0 + a Servlet 3.0 server (such as Tomcat 7.0), just to see how it works. As you may have already noticed, it shows a bit too much of the low-level interface by forcing controller classes to handle asynchronous contexts… In my opinion Play’s API is more elegant but Groovy lends itself very nicely to internal DSLs so it’s likely that the Grails guys will work on some higher-level abstractions to make development easier.</a:t>
            </a:r>
          </a:p>
          <a:p>
            <a:endParaRPr lang="en-US" baseline="0" dirty="0" smtClean="0"/>
          </a:p>
          <a:p>
            <a:r>
              <a:rPr lang="en-US" baseline="0" dirty="0" smtClean="0"/>
              <a:t>Note: the example is taken from the Grails 2.0 release notes.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39</a:t>
            </a:fld>
            <a:endParaRPr lang="en-US"/>
          </a:p>
        </p:txBody>
      </p:sp>
    </p:spTree>
    <p:extLst>
      <p:ext uri="{BB962C8B-B14F-4D97-AF65-F5344CB8AC3E}">
        <p14:creationId xmlns:p14="http://schemas.microsoft.com/office/powerpoint/2010/main" val="2140312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a:buNone/>
            </a:pPr>
            <a:r>
              <a:rPr lang="en-US" b="0" dirty="0" smtClean="0"/>
              <a:t>The Play Framework</a:t>
            </a:r>
            <a:r>
              <a:rPr lang="en-US" b="0" baseline="0" dirty="0" smtClean="0"/>
              <a:t> 2.0 is a fairly new MVC web application framework for a new era of web-based applications that need to deliver at scale.</a:t>
            </a:r>
            <a:endParaRPr lang="en-US" b="0" dirty="0" smtClean="0"/>
          </a:p>
          <a:p>
            <a:pPr marL="171450" indent="-171450">
              <a:buFont typeface="Arial"/>
              <a:buChar char="•"/>
            </a:pPr>
            <a:endParaRPr lang="en-US" b="1" dirty="0" smtClean="0"/>
          </a:p>
          <a:p>
            <a:pPr marL="0" indent="0">
              <a:buFont typeface="Arial"/>
              <a:buNone/>
            </a:pPr>
            <a:r>
              <a:rPr lang="en-US" b="0" dirty="0" smtClean="0"/>
              <a:t>There’s tons of web application</a:t>
            </a:r>
            <a:r>
              <a:rPr lang="en-US" b="0" baseline="0" dirty="0" smtClean="0"/>
              <a:t> frameworks out there to choose from, but Play stands out because it’s…</a:t>
            </a:r>
            <a:endParaRPr lang="en-US" b="0" dirty="0" smtClean="0"/>
          </a:p>
          <a:p>
            <a:pPr marL="171450" indent="-171450">
              <a:buFont typeface="Arial"/>
              <a:buChar char="•"/>
            </a:pPr>
            <a:endParaRPr lang="en-US" b="1" dirty="0" smtClean="0"/>
          </a:p>
          <a:p>
            <a:pPr marL="171450" indent="-171450">
              <a:buFont typeface="Arial"/>
              <a:buChar char="•"/>
            </a:pPr>
            <a:r>
              <a:rPr lang="en-US" b="1" dirty="0" smtClean="0"/>
              <a:t>…Stateless </a:t>
            </a:r>
            <a:r>
              <a:rPr lang="en-US" b="0" dirty="0" smtClean="0"/>
              <a:t> - by design, Play</a:t>
            </a:r>
            <a:r>
              <a:rPr lang="en-US" b="0" baseline="0" dirty="0" smtClean="0"/>
              <a:t> suggests a stateless nature for your applications. The key example is that Play does not support any kind of database-backed session storage but instead it only offers support for cookie-based sessions, which means that we can only store up to 4kb of serialized data in that cookie. When true shared sessions are needed, Play provides support out of the box for </a:t>
            </a:r>
            <a:r>
              <a:rPr lang="en-US" b="0" baseline="0" dirty="0" err="1" smtClean="0"/>
              <a:t>Ehcache</a:t>
            </a:r>
            <a:r>
              <a:rPr lang="en-US" b="0" baseline="0" dirty="0" smtClean="0"/>
              <a:t>, which is a distributed key-value in-memory store. The caching API is pluggable so we can use things like </a:t>
            </a:r>
            <a:r>
              <a:rPr lang="en-US" b="0" baseline="0" dirty="0" err="1" smtClean="0"/>
              <a:t>memcache</a:t>
            </a:r>
            <a:r>
              <a:rPr lang="en-US" b="0" baseline="0" dirty="0" smtClean="0"/>
              <a:t> if we prefer. Of course your applications may of course ignore that but Play is built to be and make use of its statelessness.</a:t>
            </a:r>
          </a:p>
          <a:p>
            <a:pPr marL="171450" indent="-171450">
              <a:buFont typeface="Arial"/>
              <a:buChar char="•"/>
            </a:pPr>
            <a:endParaRPr lang="en-US" dirty="0" smtClean="0"/>
          </a:p>
          <a:p>
            <a:pPr marL="171450" indent="-171450">
              <a:buFont typeface="Arial"/>
              <a:buChar char="•"/>
            </a:pPr>
            <a:r>
              <a:rPr lang="en-US" b="1" dirty="0" smtClean="0"/>
              <a:t>Asynchronous</a:t>
            </a:r>
            <a:r>
              <a:rPr lang="en-US" dirty="0" smtClean="0"/>
              <a:t> &amp;</a:t>
            </a:r>
            <a:r>
              <a:rPr lang="en-US" baseline="0" dirty="0" smtClean="0"/>
              <a:t> Reactive </a:t>
            </a:r>
            <a:r>
              <a:rPr lang="en-US" dirty="0" smtClean="0"/>
              <a:t>– Play support</a:t>
            </a:r>
            <a:r>
              <a:rPr lang="en-US" baseline="0" dirty="0" smtClean="0"/>
              <a:t> fully asynchronous operations in two ways: asynchronous response handling so long operations are executed in a separate thread that does not block HTTP threads, and the response is delivered to clients when it’s ready, and non-blocking reactive IO which means that things like handling large file uploads or downloads won’t block a thread for the duration of the process (amongst other use cases). We will concentrate on these capabilities today.</a:t>
            </a:r>
          </a:p>
          <a:p>
            <a:pPr marL="171450" indent="-171450">
              <a:buFont typeface="Arial"/>
              <a:buChar char="•"/>
            </a:pPr>
            <a:endParaRPr lang="en-US" dirty="0" smtClean="0"/>
          </a:p>
          <a:p>
            <a:pPr marL="171450" indent="-171450">
              <a:buFont typeface="Arial"/>
              <a:buChar char="•"/>
            </a:pPr>
            <a:r>
              <a:rPr lang="en-US" b="1" dirty="0" err="1" smtClean="0"/>
              <a:t>RESTful</a:t>
            </a:r>
            <a:r>
              <a:rPr lang="en-US" dirty="0" smtClean="0"/>
              <a:t> </a:t>
            </a:r>
            <a:r>
              <a:rPr lang="en-US" baseline="0" dirty="0" smtClean="0"/>
              <a:t>– Out of the box, all your actions will be </a:t>
            </a:r>
            <a:r>
              <a:rPr lang="en-US" baseline="0" dirty="0" err="1" smtClean="0"/>
              <a:t>RESTful</a:t>
            </a:r>
            <a:r>
              <a:rPr lang="en-US" baseline="0" dirty="0" smtClean="0"/>
              <a:t> so implementing support for </a:t>
            </a:r>
            <a:r>
              <a:rPr lang="en-US" baseline="0" dirty="0" err="1" smtClean="0"/>
              <a:t>RESTful</a:t>
            </a:r>
            <a:r>
              <a:rPr lang="en-US" baseline="0" dirty="0" smtClean="0"/>
              <a:t> applications and </a:t>
            </a:r>
            <a:r>
              <a:rPr lang="en-US" baseline="0" dirty="0" err="1" smtClean="0"/>
              <a:t>RESTful</a:t>
            </a:r>
            <a:r>
              <a:rPr lang="en-US" baseline="0" dirty="0" smtClean="0"/>
              <a:t> APIs is a breeze in Play.</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5</a:t>
            </a:fld>
            <a:endParaRPr lang="en-US"/>
          </a:p>
        </p:txBody>
      </p:sp>
    </p:spTree>
    <p:extLst>
      <p:ext uri="{BB962C8B-B14F-4D97-AF65-F5344CB8AC3E}">
        <p14:creationId xmlns:p14="http://schemas.microsoft.com/office/powerpoint/2010/main" val="10823477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Vert.x</a:t>
            </a:r>
            <a:r>
              <a:rPr lang="en-US" dirty="0" smtClean="0"/>
              <a:t> defines</a:t>
            </a:r>
            <a:r>
              <a:rPr lang="en-US" baseline="0" dirty="0" smtClean="0"/>
              <a:t> itself as “Effortless asynchronous application development for the modern web and enterprise”. It’s not a coincidence that in their efforts to implement a high-performance asynchronous web framework, the </a:t>
            </a:r>
            <a:r>
              <a:rPr lang="en-US" baseline="0" dirty="0" err="1" smtClean="0"/>
              <a:t>Vert.x</a:t>
            </a:r>
            <a:r>
              <a:rPr lang="en-US" baseline="0" dirty="0" smtClean="0"/>
              <a:t> development team also kept away from JEE </a:t>
            </a:r>
            <a:r>
              <a:rPr lang="en-US" baseline="0" dirty="0" smtClean="0">
                <a:sym typeface="Wingdings"/>
              </a:rPr>
              <a:t></a:t>
            </a:r>
          </a:p>
          <a:p>
            <a:endParaRPr lang="en-US" baseline="0" dirty="0" smtClean="0">
              <a:sym typeface="Wingdings"/>
            </a:endParaRPr>
          </a:p>
          <a:p>
            <a:r>
              <a:rPr lang="en-US" baseline="0" dirty="0" smtClean="0">
                <a:sym typeface="Wingdings"/>
              </a:rPr>
              <a:t>However as opposed to Play, </a:t>
            </a:r>
            <a:r>
              <a:rPr lang="en-US" baseline="0" dirty="0" err="1" smtClean="0">
                <a:sym typeface="Wingdings"/>
              </a:rPr>
              <a:t>Vert.x’s</a:t>
            </a:r>
            <a:r>
              <a:rPr lang="en-US" baseline="0" dirty="0" smtClean="0">
                <a:sym typeface="Wingdings"/>
              </a:rPr>
              <a:t> architecture is based on the callback-style mechanism. While I have no direct experience developing large-scale applications or applications with complex logic on </a:t>
            </a:r>
            <a:r>
              <a:rPr lang="en-US" baseline="0" dirty="0" err="1" smtClean="0">
                <a:sym typeface="Wingdings"/>
              </a:rPr>
              <a:t>Vert.x</a:t>
            </a:r>
            <a:r>
              <a:rPr lang="en-US" baseline="0" dirty="0" smtClean="0">
                <a:sym typeface="Wingdings"/>
              </a:rPr>
              <a:t>, it remains to be seen how efficient this approach is in those cases.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40</a:t>
            </a:fld>
            <a:endParaRPr lang="en-US"/>
          </a:p>
        </p:txBody>
      </p:sp>
    </p:spTree>
    <p:extLst>
      <p:ext uri="{BB962C8B-B14F-4D97-AF65-F5344CB8AC3E}">
        <p14:creationId xmlns:p14="http://schemas.microsoft.com/office/powerpoint/2010/main" val="21403121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link above contains all the example code showed today as well as other stuff that we did not have time to cover.</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41</a:t>
            </a:fld>
            <a:endParaRPr lang="en-US"/>
          </a:p>
        </p:txBody>
      </p:sp>
    </p:spTree>
    <p:extLst>
      <p:ext uri="{BB962C8B-B14F-4D97-AF65-F5344CB8AC3E}">
        <p14:creationId xmlns:p14="http://schemas.microsoft.com/office/powerpoint/2010/main" val="33053002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Shameless plug</a:t>
            </a:r>
            <a:r>
              <a:rPr lang="en-US" baseline="0" dirty="0" smtClean="0"/>
              <a:t> </a:t>
            </a:r>
            <a:r>
              <a:rPr lang="en-US" baseline="0" dirty="0" smtClean="0">
                <a:sym typeface="Wingdings"/>
              </a:rPr>
              <a:t></a:t>
            </a:r>
          </a:p>
          <a:p>
            <a:endParaRPr lang="en-US" baseline="0" dirty="0" smtClean="0">
              <a:sym typeface="Wingdings"/>
            </a:endParaRPr>
          </a:p>
          <a:p>
            <a:r>
              <a:rPr lang="en-US" baseline="0" dirty="0" smtClean="0">
                <a:sym typeface="Wingdings"/>
              </a:rPr>
              <a:t>At Accenture we have also been training ourselves with Play 2.0 (both Java and </a:t>
            </a:r>
            <a:r>
              <a:rPr lang="en-US" baseline="0" dirty="0" err="1" smtClean="0">
                <a:sym typeface="Wingdings"/>
              </a:rPr>
              <a:t>Scala</a:t>
            </a:r>
            <a:r>
              <a:rPr lang="en-US" baseline="0" dirty="0" smtClean="0">
                <a:sym typeface="Wingdings"/>
              </a:rPr>
              <a:t>) and we are currently delivering an interesting project on Play Java and preparing to deliver an even more interesting one with Play </a:t>
            </a:r>
            <a:r>
              <a:rPr lang="en-US" baseline="0" dirty="0" err="1" smtClean="0">
                <a:sym typeface="Wingdings"/>
              </a:rPr>
              <a:t>Scala</a:t>
            </a:r>
            <a:r>
              <a:rPr lang="en-US" baseline="0" dirty="0" smtClean="0">
                <a:sym typeface="Wingdings"/>
              </a:rPr>
              <a:t> to implement a highly-scalable API so we are ready to help you and clients in general with these innovative technologies and frameworks (even if innovation and say, </a:t>
            </a:r>
            <a:r>
              <a:rPr lang="en-US" baseline="0" dirty="0" err="1" smtClean="0">
                <a:sym typeface="Wingdings"/>
              </a:rPr>
              <a:t>Scala</a:t>
            </a:r>
            <a:r>
              <a:rPr lang="en-US" baseline="0" dirty="0" smtClean="0">
                <a:sym typeface="Wingdings"/>
              </a:rPr>
              <a:t>, are not the first things that come to your minds when you think of Accenture)</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42</a:t>
            </a:fld>
            <a:endParaRPr lang="en-US"/>
          </a:p>
        </p:txBody>
      </p:sp>
    </p:spTree>
    <p:extLst>
      <p:ext uri="{BB962C8B-B14F-4D97-AF65-F5344CB8AC3E}">
        <p14:creationId xmlns:p14="http://schemas.microsoft.com/office/powerpoint/2010/main" val="16235058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a:t>
            </a:r>
            <a:r>
              <a:rPr lang="en-US" baseline="0" dirty="0" smtClean="0"/>
              <a:t> do we want to do this?</a:t>
            </a:r>
          </a:p>
          <a:p>
            <a:endParaRPr lang="en-US" baseline="0" dirty="0" smtClean="0"/>
          </a:p>
          <a:p>
            <a:pPr marL="171450" indent="-171450">
              <a:buFontTx/>
              <a:buChar char="•"/>
            </a:pPr>
            <a:r>
              <a:rPr lang="en-US" baseline="0" dirty="0" smtClean="0"/>
              <a:t>Scalability – when something is blocked waiting for IO or for an operation that will take long, we’re restricting the scalability of our application since an entire thread is dedicated to wait for whatever is blocking. Once we’ve consumed our thread pool and they’re all waiting for something to happen, no more requests can’t be served and our clients start to pile up. Not good.</a:t>
            </a:r>
          </a:p>
          <a:p>
            <a:pPr marL="171450" indent="-171450">
              <a:buFontTx/>
              <a:buChar char="•"/>
            </a:pPr>
            <a:endParaRPr lang="en-US" baseline="0" dirty="0" smtClean="0"/>
          </a:p>
          <a:p>
            <a:pPr marL="171450" indent="-171450">
              <a:buFontTx/>
              <a:buChar char="•"/>
            </a:pPr>
            <a:r>
              <a:rPr lang="en-US" baseline="0" dirty="0" smtClean="0"/>
              <a:t>Performance – If threads don</a:t>
            </a:r>
            <a:r>
              <a:rPr lang="fr-FR" baseline="0" dirty="0" smtClean="0"/>
              <a:t>’</a:t>
            </a:r>
            <a:r>
              <a:rPr lang="en-US" baseline="0" dirty="0" smtClean="0"/>
              <a:t>t’ get blocked waiting for long-running operations to finish then the throughput of our application will be </a:t>
            </a:r>
            <a:r>
              <a:rPr lang="en-US" baseline="0" dirty="0" err="1" smtClean="0"/>
              <a:t>severly</a:t>
            </a:r>
            <a:r>
              <a:rPr lang="en-US" baseline="0" dirty="0" smtClean="0"/>
              <a:t> limited; if we can spin off those operations or long running IO to do their own thing separately, we’ve got a chance to serve more clients.</a:t>
            </a:r>
          </a:p>
          <a:p>
            <a:pPr marL="171450" indent="-171450">
              <a:buFontTx/>
              <a:buChar char="•"/>
            </a:pPr>
            <a:endParaRPr lang="en-US" baseline="0" dirty="0" smtClean="0"/>
          </a:p>
          <a:p>
            <a:pPr marL="171450" indent="-171450">
              <a:buFontTx/>
              <a:buChar char="•"/>
            </a:pPr>
            <a:r>
              <a:rPr lang="en-US" baseline="0" dirty="0" smtClean="0"/>
              <a:t>Responsiveness – Now that web applications are more and move moving most of the user interface logic to the frontend with HTML5 and </a:t>
            </a:r>
            <a:r>
              <a:rPr lang="en-US" baseline="0" dirty="0" err="1" smtClean="0"/>
              <a:t>Javascript</a:t>
            </a:r>
            <a:r>
              <a:rPr lang="en-US" baseline="0" dirty="0" smtClean="0"/>
              <a:t> and the server itself becomes more of a collection of </a:t>
            </a:r>
            <a:r>
              <a:rPr lang="en-US" baseline="0" dirty="0" err="1" smtClean="0"/>
              <a:t>RESTful</a:t>
            </a:r>
            <a:r>
              <a:rPr lang="en-US" baseline="0" dirty="0" smtClean="0"/>
              <a:t> endpoints that deliver JSON or XML, rendering a single pay may mean a handful of requests to </a:t>
            </a:r>
            <a:r>
              <a:rPr lang="en-US" baseline="0" dirty="0" err="1" smtClean="0"/>
              <a:t>RESTful</a:t>
            </a:r>
            <a:r>
              <a:rPr lang="en-US" baseline="0" dirty="0" smtClean="0"/>
              <a:t> actions, which should be executed in a non-blocking fashion to prevent any of them for holding others back. Play’s asynchronous architecture can deliver that.</a:t>
            </a:r>
          </a:p>
          <a:p>
            <a:pPr marL="171450" indent="-171450">
              <a:buFontTx/>
              <a:buChar char="•"/>
            </a:pPr>
            <a:endParaRPr lang="en-US" baseline="0" dirty="0" smtClean="0"/>
          </a:p>
          <a:p>
            <a:pPr marL="0" indent="0">
              <a:buFontTx/>
              <a:buNone/>
            </a:pPr>
            <a:r>
              <a:rPr lang="en-US" baseline="0" dirty="0" smtClean="0"/>
              <a:t>And because users expect all web applications to behave like Facebook, Gmail and Twitter – highly dynamic, user-friendly and responsive. Why should our applications be any different?</a:t>
            </a:r>
          </a:p>
        </p:txBody>
      </p:sp>
      <p:sp>
        <p:nvSpPr>
          <p:cNvPr id="4" name="Slide Number Placeholder 3"/>
          <p:cNvSpPr>
            <a:spLocks noGrp="1"/>
          </p:cNvSpPr>
          <p:nvPr>
            <p:ph type="sldNum" sz="quarter" idx="10"/>
          </p:nvPr>
        </p:nvSpPr>
        <p:spPr/>
        <p:txBody>
          <a:bodyPr/>
          <a:lstStyle/>
          <a:p>
            <a:fld id="{0C2B02A6-44A8-594C-8023-D31DDC0C2785}" type="slidenum">
              <a:rPr lang="en-US" smtClean="0"/>
              <a:t>6</a:t>
            </a:fld>
            <a:endParaRPr lang="en-US"/>
          </a:p>
        </p:txBody>
      </p:sp>
    </p:spTree>
    <p:extLst>
      <p:ext uri="{BB962C8B-B14F-4D97-AF65-F5344CB8AC3E}">
        <p14:creationId xmlns:p14="http://schemas.microsoft.com/office/powerpoint/2010/main" val="2995748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a:t>
            </a:r>
            <a:r>
              <a:rPr lang="en-US" dirty="0" err="1" smtClean="0"/>
              <a:t>simplfiied</a:t>
            </a:r>
            <a:r>
              <a:rPr lang="en-US" dirty="0" smtClean="0"/>
              <a:t> version of the traditional model,</a:t>
            </a:r>
            <a:r>
              <a:rPr lang="en-US" baseline="0" dirty="0" smtClean="0"/>
              <a:t> with one thread from the pool per request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7</a:t>
            </a:fld>
            <a:endParaRPr lang="en-US"/>
          </a:p>
        </p:txBody>
      </p:sp>
    </p:spTree>
    <p:extLst>
      <p:ext uri="{BB962C8B-B14F-4D97-AF65-F5344CB8AC3E}">
        <p14:creationId xmlns:p14="http://schemas.microsoft.com/office/powerpoint/2010/main" val="1998147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Compared to the traditional threading model</a:t>
            </a:r>
            <a:r>
              <a:rPr lang="en-US" baseline="0" dirty="0" smtClean="0"/>
              <a:t> for web applications, Play’s is much more flexible because long running operations or blocking IO are not run using threads from the main pool and blocking them in the process. Instead, those threads are now free to serve other incoming requests and another thread will return the response to the client once those operations are completed. It’s much more scalable, provides applications with higher performance and much more responsive.</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8</a:t>
            </a:fld>
            <a:endParaRPr lang="en-US"/>
          </a:p>
        </p:txBody>
      </p:sp>
    </p:spTree>
    <p:extLst>
      <p:ext uri="{BB962C8B-B14F-4D97-AF65-F5344CB8AC3E}">
        <p14:creationId xmlns:p14="http://schemas.microsoft.com/office/powerpoint/2010/main" val="19981476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a:t>
            </a:r>
            <a:r>
              <a:rPr lang="en-US" baseline="0" dirty="0" smtClean="0"/>
              <a:t> haven’t we tried to do this before, with somewhat mixed results?</a:t>
            </a:r>
          </a:p>
          <a:p>
            <a:endParaRPr lang="en-US" baseline="0" dirty="0" smtClean="0"/>
          </a:p>
          <a:p>
            <a:r>
              <a:rPr lang="en-US" baseline="0" dirty="0" smtClean="0"/>
              <a:t>YES, we have</a:t>
            </a:r>
          </a:p>
          <a:p>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9</a:t>
            </a:fld>
            <a:endParaRPr lang="en-US"/>
          </a:p>
        </p:txBody>
      </p:sp>
    </p:spTree>
    <p:extLst>
      <p:ext uri="{BB962C8B-B14F-4D97-AF65-F5344CB8AC3E}">
        <p14:creationId xmlns:p14="http://schemas.microsoft.com/office/powerpoint/2010/main" val="835549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Please note that</a:t>
            </a:r>
            <a:r>
              <a:rPr lang="en-US" baseline="0" dirty="0" smtClean="0"/>
              <a:t> the asynchronous </a:t>
            </a:r>
            <a:r>
              <a:rPr lang="en-US" baseline="0" dirty="0" err="1" smtClean="0"/>
              <a:t>capabilites</a:t>
            </a:r>
            <a:r>
              <a:rPr lang="en-US" baseline="0" dirty="0" smtClean="0"/>
              <a:t> are mixed up here: some of these provide asynchronous and non-blocking request handling (Jetty continuations) while others provide non-blocking IO (NIO)</a:t>
            </a:r>
          </a:p>
          <a:p>
            <a:endParaRPr lang="en-US" baseline="0" dirty="0" smtClean="0"/>
          </a:p>
          <a:p>
            <a:r>
              <a:rPr lang="en-US" baseline="0" dirty="0" smtClean="0"/>
              <a:t>The problem with most of these is that they are either too low-level (NIO and derivatives such as </a:t>
            </a:r>
            <a:r>
              <a:rPr lang="en-US" baseline="0" dirty="0" err="1" smtClean="0"/>
              <a:t>Netty</a:t>
            </a:r>
            <a:r>
              <a:rPr lang="en-US" baseline="0" dirty="0" smtClean="0"/>
              <a:t> or Servlet 3.0 with explicit </a:t>
            </a:r>
            <a:r>
              <a:rPr lang="en-US" baseline="0" dirty="0" err="1" smtClean="0"/>
              <a:t>async</a:t>
            </a:r>
            <a:r>
              <a:rPr lang="en-US" baseline="0" dirty="0" smtClean="0"/>
              <a:t> context handling) or are way too verbose and explicit (Jetty continuations)</a:t>
            </a:r>
          </a:p>
          <a:p>
            <a:endParaRPr lang="en-US" baseline="0" dirty="0" smtClean="0"/>
          </a:p>
          <a:p>
            <a:r>
              <a:rPr lang="en-US" baseline="0" dirty="0" smtClean="0"/>
              <a:t>That does not mean that they are not candidates, depending on the scenario sand requirements. In fact the Play Framework 2.0 itself is built on top of </a:t>
            </a:r>
            <a:r>
              <a:rPr lang="en-US" baseline="0" dirty="0" err="1" smtClean="0"/>
              <a:t>Netty</a:t>
            </a:r>
            <a:r>
              <a:rPr lang="en-US" baseline="0" dirty="0" smtClean="0"/>
              <a:t>, and its asynchronous abstractions are simply built on top of </a:t>
            </a:r>
            <a:r>
              <a:rPr lang="en-US" baseline="0" dirty="0" err="1" smtClean="0"/>
              <a:t>Netty’s</a:t>
            </a:r>
            <a:r>
              <a:rPr lang="en-US" baseline="0" dirty="0" smtClean="0"/>
              <a:t> and </a:t>
            </a:r>
            <a:r>
              <a:rPr lang="en-US" baseline="0" dirty="0" err="1" smtClean="0"/>
              <a:t>Akka’s</a:t>
            </a:r>
            <a:r>
              <a:rPr lang="en-US" baseline="0" dirty="0" smtClean="0"/>
              <a:t> functionalities.</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10</a:t>
            </a:fld>
            <a:endParaRPr lang="en-US"/>
          </a:p>
        </p:txBody>
      </p:sp>
    </p:spTree>
    <p:extLst>
      <p:ext uri="{BB962C8B-B14F-4D97-AF65-F5344CB8AC3E}">
        <p14:creationId xmlns:p14="http://schemas.microsoft.com/office/powerpoint/2010/main" val="19396167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Play</a:t>
            </a:r>
            <a:r>
              <a:rPr lang="en-US" baseline="0" dirty="0" smtClean="0"/>
              <a:t> Framework 2.0 brings both to the table: non-blocking IO using reactive patterns and non-blocking request and response processing.</a:t>
            </a:r>
          </a:p>
          <a:p>
            <a:endParaRPr lang="en-US" baseline="0" dirty="0" smtClean="0"/>
          </a:p>
          <a:p>
            <a:r>
              <a:rPr lang="en-US" baseline="0" dirty="0" smtClean="0"/>
              <a:t>Let’s take a look at asynchronous request handling first.</a:t>
            </a:r>
            <a:endParaRPr lang="en-US" dirty="0"/>
          </a:p>
        </p:txBody>
      </p:sp>
      <p:sp>
        <p:nvSpPr>
          <p:cNvPr id="4" name="Slide Number Placeholder 3"/>
          <p:cNvSpPr>
            <a:spLocks noGrp="1"/>
          </p:cNvSpPr>
          <p:nvPr>
            <p:ph type="sldNum" sz="quarter" idx="10"/>
          </p:nvPr>
        </p:nvSpPr>
        <p:spPr/>
        <p:txBody>
          <a:bodyPr/>
          <a:lstStyle/>
          <a:p>
            <a:fld id="{0C2B02A6-44A8-594C-8023-D31DDC0C2785}" type="slidenum">
              <a:rPr lang="en-US" smtClean="0"/>
              <a:t>11</a:t>
            </a:fld>
            <a:endParaRPr lang="en-US"/>
          </a:p>
        </p:txBody>
      </p:sp>
    </p:spTree>
    <p:extLst>
      <p:ext uri="{BB962C8B-B14F-4D97-AF65-F5344CB8AC3E}">
        <p14:creationId xmlns:p14="http://schemas.microsoft.com/office/powerpoint/2010/main" val="7360238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4099" name="Rectangle 3"/>
          <p:cNvSpPr>
            <a:spLocks noGrp="1" noChangeArrowheads="1"/>
          </p:cNvSpPr>
          <p:nvPr>
            <p:ph type="subTitle" idx="1"/>
          </p:nvPr>
        </p:nvSpPr>
        <p:spPr>
          <a:xfrm>
            <a:off x="685800" y="4724400"/>
            <a:ext cx="7772400" cy="1752600"/>
          </a:xfrm>
        </p:spPr>
        <p:txBody>
          <a:bodyPr/>
          <a:lstStyle>
            <a:lvl1pPr marL="0" indent="0" algn="ctr">
              <a:buFontTx/>
              <a:buNone/>
              <a:defRPr>
                <a:solidFill>
                  <a:schemeClr val="bg1"/>
                </a:solidFill>
              </a:defRPr>
            </a:lvl1pPr>
          </a:lstStyle>
          <a:p>
            <a:r>
              <a:rPr lang="en-US" smtClean="0"/>
              <a:t>Click to edit Master subtitle style</a:t>
            </a:r>
            <a:endParaRPr lang="de-DE"/>
          </a:p>
        </p:txBody>
      </p:sp>
      <p:pic>
        <p:nvPicPr>
          <p:cNvPr id="5" name="Grafik 4" descr="vorlage_wtc_ipc_innen.jpg"/>
          <p:cNvPicPr>
            <a:picLocks noChangeAspect="1"/>
          </p:cNvPicPr>
          <p:nvPr userDrawn="1"/>
        </p:nvPicPr>
        <p:blipFill>
          <a:blip r:embed="rId2" cstate="print"/>
          <a:stretch>
            <a:fillRect/>
          </a:stretch>
        </p:blipFill>
        <p:spPr>
          <a:xfrm>
            <a:off x="0" y="0"/>
            <a:ext cx="9143999"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Vertikaler Textplatzhalt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515100" y="685800"/>
            <a:ext cx="1943100" cy="5867400"/>
          </a:xfrm>
        </p:spPr>
        <p:txBody>
          <a:bodyPr vert="eaVert"/>
          <a:lstStyle/>
          <a:p>
            <a:r>
              <a:rPr lang="en-US" smtClean="0"/>
              <a:t>Click to edit Master title style</a:t>
            </a:r>
            <a:endParaRPr lang="de-DE"/>
          </a:p>
        </p:txBody>
      </p:sp>
      <p:sp>
        <p:nvSpPr>
          <p:cNvPr id="3" name="Vertikaler Textplatzhalter 2"/>
          <p:cNvSpPr>
            <a:spLocks noGrp="1"/>
          </p:cNvSpPr>
          <p:nvPr>
            <p:ph type="body" orient="vert" idx="1"/>
          </p:nvPr>
        </p:nvSpPr>
        <p:spPr>
          <a:xfrm>
            <a:off x="685800" y="685800"/>
            <a:ext cx="56769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3568" y="2132856"/>
            <a:ext cx="7772400" cy="1470025"/>
          </a:xfrm>
        </p:spPr>
        <p:txBody>
          <a:bodyPr/>
          <a:lstStyle/>
          <a:p>
            <a:r>
              <a:rPr lang="es-ES_tradnl"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smtClean="0"/>
              <a:t>Click to edit Master subtitle style</a:t>
            </a:r>
            <a:endParaRPr lang="en-US"/>
          </a:p>
        </p:txBody>
      </p:sp>
    </p:spTree>
    <p:extLst>
      <p:ext uri="{BB962C8B-B14F-4D97-AF65-F5344CB8AC3E}">
        <p14:creationId xmlns:p14="http://schemas.microsoft.com/office/powerpoint/2010/main" val="3173324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
        <p:nvSpPr>
          <p:cNvPr id="3" name="Content Placeholder 2"/>
          <p:cNvSpPr>
            <a:spLocks noGrp="1"/>
          </p:cNvSpPr>
          <p:nvPr>
            <p:ph idx="1"/>
          </p:nvPr>
        </p:nvSpPr>
        <p:spPr/>
        <p:txBody>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6937504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s-ES_tradnl"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smtClean="0"/>
              <a:t>Click to edit Master text styles</a:t>
            </a:r>
          </a:p>
        </p:txBody>
      </p:sp>
    </p:spTree>
    <p:extLst>
      <p:ext uri="{BB962C8B-B14F-4D97-AF65-F5344CB8AC3E}">
        <p14:creationId xmlns:p14="http://schemas.microsoft.com/office/powerpoint/2010/main" val="5313427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Tree>
    <p:extLst>
      <p:ext uri="{BB962C8B-B14F-4D97-AF65-F5344CB8AC3E}">
        <p14:creationId xmlns:p14="http://schemas.microsoft.com/office/powerpoint/2010/main" val="11208029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627942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87575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s-ES_tradnl"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smtClean="0"/>
              <a:t>Click to edit Master subtitle style</a:t>
            </a:r>
            <a:endParaRPr lang="en-US"/>
          </a:p>
        </p:txBody>
      </p:sp>
    </p:spTree>
    <p:extLst>
      <p:ext uri="{BB962C8B-B14F-4D97-AF65-F5344CB8AC3E}">
        <p14:creationId xmlns:p14="http://schemas.microsoft.com/office/powerpoint/2010/main" val="409644494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
        <p:nvSpPr>
          <p:cNvPr id="3" name="Content Placeholder 2"/>
          <p:cNvSpPr>
            <a:spLocks noGrp="1"/>
          </p:cNvSpPr>
          <p:nvPr>
            <p:ph idx="1"/>
          </p:nvPr>
        </p:nvSpPr>
        <p:spPr/>
        <p:txBody>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2951228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smtClean="0"/>
              <a:t>Click to edit Master title style</a:t>
            </a:r>
            <a:endParaRPr lang="en-US"/>
          </a:p>
        </p:txBody>
      </p:sp>
    </p:spTree>
    <p:extLst>
      <p:ext uri="{BB962C8B-B14F-4D97-AF65-F5344CB8AC3E}">
        <p14:creationId xmlns:p14="http://schemas.microsoft.com/office/powerpoint/2010/main" val="29521912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ustom Layout">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_tradnl"/>
          </a:p>
        </p:txBody>
      </p:sp>
      <p:sp>
        <p:nvSpPr>
          <p:cNvPr id="8" name="Content Placeholder 2"/>
          <p:cNvSpPr>
            <a:spLocks noGrp="1"/>
          </p:cNvSpPr>
          <p:nvPr>
            <p:ph idx="1"/>
          </p:nvPr>
        </p:nvSpPr>
        <p:spPr>
          <a:xfrm>
            <a:off x="457200" y="1600200"/>
            <a:ext cx="8229600" cy="4525963"/>
          </a:xfrm>
        </p:spPr>
        <p:txBody>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36298406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
        <p:nvSpPr>
          <p:cNvPr id="3" name="Inhaltsplatzhalter 2"/>
          <p:cNvSpPr>
            <a:spLocks noGrp="1"/>
          </p:cNvSpPr>
          <p:nvPr>
            <p:ph sz="half" idx="1"/>
          </p:nvPr>
        </p:nvSpPr>
        <p:spPr>
          <a:xfrm>
            <a:off x="685800" y="1981200"/>
            <a:ext cx="38100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Inhaltsplatzhalter 3"/>
          <p:cNvSpPr>
            <a:spLocks noGrp="1"/>
          </p:cNvSpPr>
          <p:nvPr>
            <p:ph sz="half" idx="2"/>
          </p:nvPr>
        </p:nvSpPr>
        <p:spPr>
          <a:xfrm>
            <a:off x="4648200" y="1981200"/>
            <a:ext cx="3810000" cy="4572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smtClean="0"/>
              <a:t>Click to edit Master title style</a:t>
            </a:r>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TextBox 1"/>
          <p:cNvSpPr txBox="1"/>
          <p:nvPr userDrawn="1"/>
        </p:nvSpPr>
        <p:spPr>
          <a:xfrm>
            <a:off x="2389481" y="583259"/>
            <a:ext cx="184666" cy="461665"/>
          </a:xfrm>
          <a:prstGeom prst="rect">
            <a:avLst/>
          </a:prstGeom>
          <a:noFill/>
        </p:spPr>
        <p:txBody>
          <a:bodyPr wrap="none" rtlCol="0">
            <a:spAutoFit/>
          </a:bodyPr>
          <a:lstStyle/>
          <a:p>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de-DE"/>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de-DE"/>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de-DE"/>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2.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theme" Target="../theme/theme3.xml"/><Relationship Id="rId5" Type="http://schemas.openxmlformats.org/officeDocument/2006/relationships/slideLayout" Target="../slideLayouts/slideLayout21.xml"/><Relationship Id="rId4"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DEBED"/>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3568" y="1052736"/>
            <a:ext cx="7772400" cy="915888"/>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normAutofit/>
          </a:bodyPr>
          <a:lstStyle/>
          <a:p>
            <a:pPr lvl="0"/>
            <a:r>
              <a:rPr lang="de-DE" dirty="0" smtClean="0"/>
              <a:t>Mastertitelformat bearbeiten</a:t>
            </a:r>
          </a:p>
        </p:txBody>
      </p:sp>
      <p:sp>
        <p:nvSpPr>
          <p:cNvPr id="1027" name="Rectangle 3"/>
          <p:cNvSpPr>
            <a:spLocks noGrp="1" noChangeArrowheads="1"/>
          </p:cNvSpPr>
          <p:nvPr>
            <p:ph type="body" idx="1"/>
          </p:nvPr>
        </p:nvSpPr>
        <p:spPr bwMode="auto">
          <a:xfrm>
            <a:off x="685800" y="2204864"/>
            <a:ext cx="7772400" cy="4348336"/>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p>
            <a:pPr lvl="0"/>
            <a:r>
              <a:rPr lang="de-DE" dirty="0" smtClean="0"/>
              <a:t>Mastertextformat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p>
        </p:txBody>
      </p:sp>
      <p:pic>
        <p:nvPicPr>
          <p:cNvPr id="5" name="Grafik 4" descr="vorlage_wtc_ipc_innen2.jpg"/>
          <p:cNvPicPr>
            <a:picLocks noChangeAspect="1"/>
          </p:cNvPicPr>
          <p:nvPr/>
        </p:nvPicPr>
        <p:blipFill>
          <a:blip r:embed="rId13" cstate="print"/>
          <a:stretch>
            <a:fillRect/>
          </a:stretch>
        </p:blipFill>
        <p:spPr>
          <a:xfrm>
            <a:off x="0" y="0"/>
            <a:ext cx="9143999" cy="68580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pitchFamily="-14" charset="-128"/>
        </a:defRPr>
      </a:lvl2pPr>
      <a:lvl3pPr algn="ctr" rtl="0" eaLnBrk="1" fontAlgn="base" hangingPunct="1">
        <a:spcBef>
          <a:spcPct val="0"/>
        </a:spcBef>
        <a:spcAft>
          <a:spcPct val="0"/>
        </a:spcAft>
        <a:defRPr sz="4400">
          <a:solidFill>
            <a:schemeClr val="tx2"/>
          </a:solidFill>
          <a:latin typeface="Arial" charset="0"/>
          <a:ea typeface="ＭＳ Ｐゴシック" pitchFamily="-14" charset="-128"/>
        </a:defRPr>
      </a:lvl3pPr>
      <a:lvl4pPr algn="ctr" rtl="0" eaLnBrk="1" fontAlgn="base" hangingPunct="1">
        <a:spcBef>
          <a:spcPct val="0"/>
        </a:spcBef>
        <a:spcAft>
          <a:spcPct val="0"/>
        </a:spcAft>
        <a:defRPr sz="4400">
          <a:solidFill>
            <a:schemeClr val="tx2"/>
          </a:solidFill>
          <a:latin typeface="Arial" charset="0"/>
          <a:ea typeface="ＭＳ Ｐゴシック" pitchFamily="-14" charset="-128"/>
        </a:defRPr>
      </a:lvl4pPr>
      <a:lvl5pPr algn="ctr" rtl="0" eaLnBrk="1" fontAlgn="base" hangingPunct="1">
        <a:spcBef>
          <a:spcPct val="0"/>
        </a:spcBef>
        <a:spcAft>
          <a:spcPct val="0"/>
        </a:spcAft>
        <a:defRPr sz="4400">
          <a:solidFill>
            <a:schemeClr val="tx2"/>
          </a:solidFill>
          <a:latin typeface="Arial" charset="0"/>
          <a:ea typeface="ＭＳ Ｐゴシック" pitchFamily="-14" charset="-128"/>
        </a:defRPr>
      </a:lvl5pPr>
      <a:lvl6pPr marL="457200" algn="ctr" rtl="0" eaLnBrk="1" fontAlgn="base" hangingPunct="1">
        <a:spcBef>
          <a:spcPct val="0"/>
        </a:spcBef>
        <a:spcAft>
          <a:spcPct val="0"/>
        </a:spcAft>
        <a:defRPr sz="4400">
          <a:solidFill>
            <a:schemeClr val="tx2"/>
          </a:solidFill>
          <a:latin typeface="Arial" charset="0"/>
          <a:ea typeface="ＭＳ Ｐゴシック" pitchFamily="-14" charset="-128"/>
        </a:defRPr>
      </a:lvl6pPr>
      <a:lvl7pPr marL="914400" algn="ctr" rtl="0" eaLnBrk="1" fontAlgn="base" hangingPunct="1">
        <a:spcBef>
          <a:spcPct val="0"/>
        </a:spcBef>
        <a:spcAft>
          <a:spcPct val="0"/>
        </a:spcAft>
        <a:defRPr sz="4400">
          <a:solidFill>
            <a:schemeClr val="tx2"/>
          </a:solidFill>
          <a:latin typeface="Arial" charset="0"/>
          <a:ea typeface="ＭＳ Ｐゴシック" pitchFamily="-14" charset="-128"/>
        </a:defRPr>
      </a:lvl7pPr>
      <a:lvl8pPr marL="1371600" algn="ctr" rtl="0" eaLnBrk="1" fontAlgn="base" hangingPunct="1">
        <a:spcBef>
          <a:spcPct val="0"/>
        </a:spcBef>
        <a:spcAft>
          <a:spcPct val="0"/>
        </a:spcAft>
        <a:defRPr sz="4400">
          <a:solidFill>
            <a:schemeClr val="tx2"/>
          </a:solidFill>
          <a:latin typeface="Arial" charset="0"/>
          <a:ea typeface="ＭＳ Ｐゴシック" pitchFamily="-14" charset="-128"/>
        </a:defRPr>
      </a:lvl8pPr>
      <a:lvl9pPr marL="1828800" algn="ctr" rtl="0" eaLnBrk="1" fontAlgn="base" hangingPunct="1">
        <a:spcBef>
          <a:spcPct val="0"/>
        </a:spcBef>
        <a:spcAft>
          <a:spcPct val="0"/>
        </a:spcAft>
        <a:defRPr sz="4400">
          <a:solidFill>
            <a:schemeClr val="tx2"/>
          </a:solidFill>
          <a:latin typeface="Arial" charset="0"/>
          <a:ea typeface="ＭＳ Ｐゴシック" pitchFamily="-14"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EDEBED"/>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_tradnl" smtClean="0"/>
              <a:t>Click to edit Master title style</a:t>
            </a:r>
            <a:endParaRPr lang="en-US"/>
          </a:p>
        </p:txBody>
      </p:sp>
      <p:sp>
        <p:nvSpPr>
          <p:cNvPr id="3" name="Text Placeholder 2"/>
          <p:cNvSpPr>
            <a:spLocks noGrp="1"/>
          </p:cNvSpPr>
          <p:nvPr>
            <p:ph type="body" idx="1"/>
          </p:nvPr>
        </p:nvSpPr>
        <p:spPr>
          <a:xfrm>
            <a:off x="457200" y="1600200"/>
            <a:ext cx="8229600" cy="4925144"/>
          </a:xfrm>
          <a:prstGeom prst="rect">
            <a:avLst/>
          </a:prstGeom>
        </p:spPr>
        <p:txBody>
          <a:bodyPr vert="horz" lIns="91440" tIns="45720" rIns="91440" bIns="45720" rtlCol="0">
            <a:normAutofit/>
          </a:bodyPr>
          <a:lstStyle/>
          <a:p>
            <a:pPr lvl="0"/>
            <a:r>
              <a:rPr lang="es-ES_tradnl" dirty="0" err="1" smtClean="0"/>
              <a:t>Click</a:t>
            </a:r>
            <a:r>
              <a:rPr lang="es-ES_tradnl" dirty="0" smtClean="0"/>
              <a:t> </a:t>
            </a:r>
            <a:r>
              <a:rPr lang="es-ES_tradnl" dirty="0" err="1" smtClean="0"/>
              <a:t>to</a:t>
            </a:r>
            <a:r>
              <a:rPr lang="es-ES_tradnl" dirty="0" smtClean="0"/>
              <a:t> </a:t>
            </a:r>
            <a:r>
              <a:rPr lang="es-ES_tradnl" dirty="0" err="1" smtClean="0"/>
              <a:t>edit</a:t>
            </a:r>
            <a:r>
              <a:rPr lang="es-ES_tradnl" dirty="0" smtClean="0"/>
              <a:t> Master </a:t>
            </a:r>
            <a:r>
              <a:rPr lang="es-ES_tradnl" dirty="0" err="1" smtClean="0"/>
              <a:t>text</a:t>
            </a:r>
            <a:r>
              <a:rPr lang="es-ES_tradnl" dirty="0" smtClean="0"/>
              <a:t> </a:t>
            </a:r>
            <a:r>
              <a:rPr lang="es-ES_tradnl" dirty="0" err="1" smtClean="0"/>
              <a:t>styles</a:t>
            </a:r>
            <a:endParaRPr lang="es-ES_tradnl" dirty="0" smtClean="0"/>
          </a:p>
          <a:p>
            <a:pPr lvl="1"/>
            <a:r>
              <a:rPr lang="es-ES_tradnl" dirty="0" err="1" smtClean="0"/>
              <a:t>Second</a:t>
            </a:r>
            <a:r>
              <a:rPr lang="es-ES_tradnl" dirty="0" smtClean="0"/>
              <a:t> </a:t>
            </a:r>
            <a:r>
              <a:rPr lang="es-ES_tradnl" dirty="0" err="1" smtClean="0"/>
              <a:t>level</a:t>
            </a:r>
            <a:endParaRPr lang="es-ES_tradnl" dirty="0" smtClean="0"/>
          </a:p>
          <a:p>
            <a:pPr lvl="2"/>
            <a:r>
              <a:rPr lang="es-ES_tradnl" dirty="0" err="1" smtClean="0"/>
              <a:t>Third</a:t>
            </a:r>
            <a:r>
              <a:rPr lang="es-ES_tradnl" dirty="0" smtClean="0"/>
              <a:t> </a:t>
            </a:r>
            <a:r>
              <a:rPr lang="es-ES_tradnl" dirty="0" err="1" smtClean="0"/>
              <a:t>level</a:t>
            </a:r>
            <a:endParaRPr lang="es-ES_tradnl" dirty="0" smtClean="0"/>
          </a:p>
          <a:p>
            <a:pPr lvl="3"/>
            <a:r>
              <a:rPr lang="es-ES_tradnl" dirty="0" err="1" smtClean="0"/>
              <a:t>Fourth</a:t>
            </a:r>
            <a:r>
              <a:rPr lang="es-ES_tradnl" dirty="0" smtClean="0"/>
              <a:t> </a:t>
            </a:r>
            <a:r>
              <a:rPr lang="es-ES_tradnl" dirty="0" err="1" smtClean="0"/>
              <a:t>level</a:t>
            </a:r>
            <a:endParaRPr lang="es-ES_tradnl" dirty="0" smtClean="0"/>
          </a:p>
          <a:p>
            <a:pPr lvl="4"/>
            <a:r>
              <a:rPr lang="es-ES_tradnl" dirty="0" err="1" smtClean="0"/>
              <a:t>Fifth</a:t>
            </a:r>
            <a:r>
              <a:rPr lang="es-ES_tradnl" dirty="0" smtClean="0"/>
              <a:t> </a:t>
            </a:r>
            <a:r>
              <a:rPr lang="es-ES_tradnl" dirty="0" err="1" smtClean="0"/>
              <a:t>level</a:t>
            </a:r>
            <a:endParaRPr lang="en-US" dirty="0"/>
          </a:p>
        </p:txBody>
      </p:sp>
    </p:spTree>
    <p:extLst>
      <p:ext uri="{BB962C8B-B14F-4D97-AF65-F5344CB8AC3E}">
        <p14:creationId xmlns:p14="http://schemas.microsoft.com/office/powerpoint/2010/main" val="1560871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6" r:id="rId4"/>
    <p:sldLayoutId id="2147483667" r:id="rId5"/>
  </p:sldLayoutIdLst>
  <p:txStyles>
    <p:titleStyle>
      <a:lvl1pPr algn="ctr" defTabSz="457200" rtl="0" eaLnBrk="1" latinLnBrk="0" hangingPunct="1">
        <a:spcBef>
          <a:spcPct val="0"/>
        </a:spcBef>
        <a:buNone/>
        <a:defRPr sz="4400" kern="1200">
          <a:solidFill>
            <a:schemeClr val="tx1">
              <a:lumMod val="50000"/>
              <a:lumOff val="50000"/>
            </a:schemeClr>
          </a:solidFill>
          <a:latin typeface="Calluna Sans" pitchFamily="50" charset="0"/>
          <a:ea typeface="+mj-ea"/>
          <a:cs typeface="Arial"/>
        </a:defRPr>
      </a:lvl1pPr>
    </p:titleStyle>
    <p:bodyStyle>
      <a:lvl1pPr marL="342900" indent="-342900" algn="l" defTabSz="457200" rtl="0" eaLnBrk="1" latinLnBrk="0" hangingPunct="1">
        <a:spcBef>
          <a:spcPct val="20000"/>
        </a:spcBef>
        <a:buFont typeface="Arial"/>
        <a:buChar char="•"/>
        <a:defRPr sz="3200" kern="1200">
          <a:solidFill>
            <a:schemeClr val="tx1">
              <a:lumMod val="50000"/>
              <a:lumOff val="50000"/>
            </a:schemeClr>
          </a:solidFill>
          <a:latin typeface="Calluna Sans" pitchFamily="50" charset="0"/>
          <a:ea typeface="+mn-ea"/>
          <a:cs typeface="Arial"/>
        </a:defRPr>
      </a:lvl1pPr>
      <a:lvl2pPr marL="742950" indent="-285750" algn="l" defTabSz="457200" rtl="0" eaLnBrk="1" latinLnBrk="0" hangingPunct="1">
        <a:spcBef>
          <a:spcPct val="20000"/>
        </a:spcBef>
        <a:buFont typeface="Arial"/>
        <a:buChar char="–"/>
        <a:defRPr sz="2800" kern="1200">
          <a:solidFill>
            <a:schemeClr val="tx1">
              <a:lumMod val="50000"/>
              <a:lumOff val="50000"/>
            </a:schemeClr>
          </a:solidFill>
          <a:latin typeface="Calluna Sans" pitchFamily="50" charset="0"/>
          <a:ea typeface="+mn-ea"/>
          <a:cs typeface="Arial"/>
        </a:defRPr>
      </a:lvl2pPr>
      <a:lvl3pPr marL="1143000" indent="-228600" algn="l" defTabSz="457200" rtl="0" eaLnBrk="1" latinLnBrk="0" hangingPunct="1">
        <a:spcBef>
          <a:spcPct val="20000"/>
        </a:spcBef>
        <a:buFont typeface="Arial"/>
        <a:buChar char="•"/>
        <a:defRPr sz="2400" kern="1200">
          <a:solidFill>
            <a:schemeClr val="tx1">
              <a:lumMod val="50000"/>
              <a:lumOff val="50000"/>
            </a:schemeClr>
          </a:solidFill>
          <a:latin typeface="Calluna Sans" pitchFamily="50" charset="0"/>
          <a:ea typeface="+mn-ea"/>
          <a:cs typeface="Arial"/>
        </a:defRPr>
      </a:lvl3pPr>
      <a:lvl4pPr marL="1600200" indent="-228600" algn="l" defTabSz="457200" rtl="0" eaLnBrk="1" latinLnBrk="0" hangingPunct="1">
        <a:spcBef>
          <a:spcPct val="20000"/>
        </a:spcBef>
        <a:buFont typeface="Arial"/>
        <a:buChar char="–"/>
        <a:defRPr sz="2000" kern="1200">
          <a:solidFill>
            <a:schemeClr val="tx1">
              <a:lumMod val="50000"/>
              <a:lumOff val="50000"/>
            </a:schemeClr>
          </a:solidFill>
          <a:latin typeface="Calluna Sans" pitchFamily="50" charset="0"/>
          <a:ea typeface="+mn-ea"/>
          <a:cs typeface="Arial"/>
        </a:defRPr>
      </a:lvl4pPr>
      <a:lvl5pPr marL="2057400" indent="-228600" algn="l" defTabSz="457200" rtl="0" eaLnBrk="1" latinLnBrk="0" hangingPunct="1">
        <a:spcBef>
          <a:spcPct val="20000"/>
        </a:spcBef>
        <a:buFont typeface="Arial"/>
        <a:buChar char="»"/>
        <a:defRPr sz="2000" kern="1200">
          <a:solidFill>
            <a:schemeClr val="tx1">
              <a:lumMod val="50000"/>
              <a:lumOff val="50000"/>
            </a:schemeClr>
          </a:solidFill>
          <a:latin typeface="Calluna Sans" pitchFamily="50" charset="0"/>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2F2F2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_tradnl"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_tradnl" smtClean="0"/>
              <a:t>Click to edit Master text styles</a:t>
            </a:r>
          </a:p>
          <a:p>
            <a:pPr lvl="1"/>
            <a:r>
              <a:rPr lang="es-ES_tradnl" smtClean="0"/>
              <a:t>Second level</a:t>
            </a:r>
          </a:p>
          <a:p>
            <a:pPr lvl="2"/>
            <a:r>
              <a:rPr lang="es-ES_tradnl" smtClean="0"/>
              <a:t>Third level</a:t>
            </a:r>
          </a:p>
          <a:p>
            <a:pPr lvl="3"/>
            <a:r>
              <a:rPr lang="es-ES_tradnl" smtClean="0"/>
              <a:t>Fourth level</a:t>
            </a:r>
          </a:p>
          <a:p>
            <a:pPr lvl="4"/>
            <a:r>
              <a:rPr lang="es-ES_tradnl" smtClean="0"/>
              <a:t>Fifth level</a:t>
            </a:r>
            <a:endParaRPr lang="en-US"/>
          </a:p>
        </p:txBody>
      </p:sp>
    </p:spTree>
    <p:extLst>
      <p:ext uri="{BB962C8B-B14F-4D97-AF65-F5344CB8AC3E}">
        <p14:creationId xmlns:p14="http://schemas.microsoft.com/office/powerpoint/2010/main" val="922269455"/>
      </p:ext>
    </p:extLst>
  </p:cSld>
  <p:clrMap bg1="dk1" tx1="lt1" bg2="dk2" tx2="lt2" accent1="accent1" accent2="accent2" accent3="accent3" accent4="accent4" accent5="accent5" accent6="accent6" hlink="hlink" folHlink="folHlink"/>
  <p:sldLayoutIdLst>
    <p:sldLayoutId id="2147483684" r:id="rId1"/>
    <p:sldLayoutId id="2147483673" r:id="rId2"/>
    <p:sldLayoutId id="2147483674" r:id="rId3"/>
    <p:sldLayoutId id="2147483678" r:id="rId4"/>
    <p:sldLayoutId id="2147483685" r:id="rId5"/>
  </p:sldLayoutIdLst>
  <p:txStyles>
    <p:titleStyle>
      <a:lvl1pPr algn="ctr" defTabSz="457200" rtl="0" eaLnBrk="1" latinLnBrk="0" hangingPunct="1">
        <a:spcBef>
          <a:spcPct val="0"/>
        </a:spcBef>
        <a:buNone/>
        <a:defRPr sz="4400" kern="1200">
          <a:solidFill>
            <a:schemeClr val="tx1"/>
          </a:solidFill>
          <a:latin typeface="Calluna Sans" pitchFamily="50" charset="0"/>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hyperlink" Target="mailto:oscar.renalias@accenture.com" TargetMode="External"/><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1.xml"/><Relationship Id="rId6" Type="http://schemas.microsoft.com/office/2007/relationships/hdphoto" Target="../media/hdphoto1.wdp"/><Relationship Id="rId5" Type="http://schemas.openxmlformats.org/officeDocument/2006/relationships/image" Target="../media/image5.png"/><Relationship Id="rId10" Type="http://schemas.openxmlformats.org/officeDocument/2006/relationships/image" Target="../media/image8.png"/><Relationship Id="rId4" Type="http://schemas.openxmlformats.org/officeDocument/2006/relationships/image" Target="../media/image4.png"/><Relationship Id="rId9" Type="http://schemas.microsoft.com/office/2007/relationships/hdphoto" Target="../media/hdphoto2.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0" name="Rectangle 6"/>
          <p:cNvSpPr>
            <a:spLocks noGrp="1" noChangeArrowheads="1"/>
          </p:cNvSpPr>
          <p:nvPr>
            <p:ph type="ctrTitle" idx="4294967295"/>
          </p:nvPr>
        </p:nvSpPr>
        <p:spPr>
          <a:xfrm>
            <a:off x="0" y="3733800"/>
            <a:ext cx="9252520" cy="762000"/>
          </a:xfrm>
        </p:spPr>
        <p:txBody>
          <a:bodyPr>
            <a:normAutofit fontScale="90000"/>
          </a:bodyPr>
          <a:lstStyle/>
          <a:p>
            <a:r>
              <a:rPr lang="de-DE" dirty="0" smtClean="0">
                <a:solidFill>
                  <a:schemeClr val="bg1"/>
                </a:solidFill>
              </a:rPr>
              <a:t>Asynchronous Web Apps with</a:t>
            </a:r>
            <a:r>
              <a:rPr lang="de-DE" dirty="0">
                <a:solidFill>
                  <a:schemeClr val="bg1"/>
                </a:solidFill>
              </a:rPr>
              <a:t> </a:t>
            </a:r>
            <a:r>
              <a:rPr lang="de-DE" dirty="0" smtClean="0">
                <a:solidFill>
                  <a:schemeClr val="bg1"/>
                </a:solidFill>
              </a:rPr>
              <a:t>Play 2.0</a:t>
            </a:r>
            <a:endParaRPr lang="de-DE" dirty="0">
              <a:solidFill>
                <a:schemeClr val="bg1"/>
              </a:solidFill>
            </a:endParaRPr>
          </a:p>
        </p:txBody>
      </p:sp>
      <p:sp>
        <p:nvSpPr>
          <p:cNvPr id="6151" name="Rectangle 7"/>
          <p:cNvSpPr>
            <a:spLocks noGrp="1" noChangeArrowheads="1"/>
          </p:cNvSpPr>
          <p:nvPr>
            <p:ph type="subTitle" idx="1"/>
          </p:nvPr>
        </p:nvSpPr>
        <p:spPr/>
        <p:txBody>
          <a:bodyPr>
            <a:normAutofit/>
          </a:bodyPr>
          <a:lstStyle/>
          <a:p>
            <a:r>
              <a:rPr lang="de-DE" dirty="0" smtClean="0"/>
              <a:t>Oscar Renalias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attempts</a:t>
            </a:r>
            <a:endParaRPr lang="en-US" dirty="0"/>
          </a:p>
        </p:txBody>
      </p:sp>
      <p:sp>
        <p:nvSpPr>
          <p:cNvPr id="3" name="Content Placeholder 2"/>
          <p:cNvSpPr>
            <a:spLocks noGrp="1"/>
          </p:cNvSpPr>
          <p:nvPr>
            <p:ph idx="1"/>
          </p:nvPr>
        </p:nvSpPr>
        <p:spPr>
          <a:xfrm>
            <a:off x="457200" y="2708920"/>
            <a:ext cx="8229600" cy="3417243"/>
          </a:xfrm>
        </p:spPr>
        <p:txBody>
          <a:bodyPr anchor="ctr">
            <a:noAutofit/>
          </a:bodyPr>
          <a:lstStyle/>
          <a:p>
            <a:pPr marL="0" indent="0">
              <a:lnSpc>
                <a:spcPct val="110000"/>
              </a:lnSpc>
              <a:buNone/>
            </a:pPr>
            <a:r>
              <a:rPr lang="en-US" sz="4000" dirty="0" smtClean="0"/>
              <a:t>NIO/</a:t>
            </a:r>
            <a:r>
              <a:rPr lang="en-US" sz="4000" dirty="0" err="1" smtClean="0"/>
              <a:t>Netty</a:t>
            </a:r>
            <a:endParaRPr lang="en-US" sz="4000" dirty="0" smtClean="0"/>
          </a:p>
          <a:p>
            <a:pPr marL="0" indent="0">
              <a:lnSpc>
                <a:spcPct val="110000"/>
              </a:lnSpc>
              <a:buNone/>
            </a:pPr>
            <a:r>
              <a:rPr lang="en-US" sz="4000" dirty="0" smtClean="0"/>
              <a:t>Servlet 3.0</a:t>
            </a:r>
          </a:p>
          <a:p>
            <a:pPr marL="0" indent="0">
              <a:lnSpc>
                <a:spcPct val="110000"/>
              </a:lnSpc>
              <a:buNone/>
            </a:pPr>
            <a:r>
              <a:rPr lang="en-US" sz="4000" dirty="0" err="1" smtClean="0"/>
              <a:t>Vert.x</a:t>
            </a:r>
            <a:endParaRPr lang="en-US" sz="4000" dirty="0" smtClean="0"/>
          </a:p>
          <a:p>
            <a:pPr marL="0" indent="0">
              <a:lnSpc>
                <a:spcPct val="110000"/>
              </a:lnSpc>
              <a:buNone/>
            </a:pPr>
            <a:r>
              <a:rPr lang="en-US" sz="4000" dirty="0" err="1" smtClean="0"/>
              <a:t>Node.js</a:t>
            </a:r>
            <a:endParaRPr lang="en-US" sz="4000" dirty="0" smtClean="0"/>
          </a:p>
          <a:p>
            <a:pPr marL="0" indent="0">
              <a:lnSpc>
                <a:spcPct val="110000"/>
              </a:lnSpc>
              <a:buNone/>
            </a:pPr>
            <a:r>
              <a:rPr lang="en-US" sz="4000" dirty="0" err="1" smtClean="0"/>
              <a:t>BlueEyes</a:t>
            </a:r>
            <a:endParaRPr lang="en-US" sz="4000" dirty="0"/>
          </a:p>
        </p:txBody>
      </p:sp>
      <p:sp>
        <p:nvSpPr>
          <p:cNvPr id="4" name="Rectangle 3"/>
          <p:cNvSpPr/>
          <p:nvPr/>
        </p:nvSpPr>
        <p:spPr>
          <a:xfrm>
            <a:off x="457200" y="1484784"/>
            <a:ext cx="8280920" cy="984885"/>
          </a:xfrm>
          <a:prstGeom prst="rect">
            <a:avLst/>
          </a:prstGeom>
        </p:spPr>
        <p:txBody>
          <a:bodyPr wrap="square">
            <a:spAutoFit/>
          </a:bodyPr>
          <a:lstStyle/>
          <a:p>
            <a:pPr marL="0" indent="0">
              <a:lnSpc>
                <a:spcPct val="70000"/>
              </a:lnSpc>
              <a:buNone/>
            </a:pPr>
            <a:r>
              <a:rPr lang="en-US" sz="4000" dirty="0">
                <a:latin typeface="Calluna Sans"/>
                <a:cs typeface="Calluna Sans"/>
              </a:rPr>
              <a:t>App-server specific, e.g. Jetty continuations</a:t>
            </a:r>
          </a:p>
        </p:txBody>
      </p:sp>
    </p:spTree>
    <p:extLst>
      <p:ext uri="{BB962C8B-B14F-4D97-AF65-F5344CB8AC3E}">
        <p14:creationId xmlns:p14="http://schemas.microsoft.com/office/powerpoint/2010/main" val="12415844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Play’s asynchronous capabilities</a:t>
            </a:r>
            <a:endParaRPr lang="en-US" dirty="0"/>
          </a:p>
        </p:txBody>
      </p:sp>
      <p:sp>
        <p:nvSpPr>
          <p:cNvPr id="3" name="Content Placeholder 2"/>
          <p:cNvSpPr>
            <a:spLocks noGrp="1"/>
          </p:cNvSpPr>
          <p:nvPr>
            <p:ph idx="1"/>
          </p:nvPr>
        </p:nvSpPr>
        <p:spPr/>
        <p:txBody>
          <a:bodyPr anchor="ctr">
            <a:noAutofit/>
          </a:bodyPr>
          <a:lstStyle/>
          <a:p>
            <a:pPr marL="0" indent="0">
              <a:lnSpc>
                <a:spcPct val="130000"/>
              </a:lnSpc>
              <a:buNone/>
            </a:pPr>
            <a:r>
              <a:rPr lang="en-US" sz="6000" dirty="0" smtClean="0"/>
              <a:t>Asynchronous requests</a:t>
            </a:r>
          </a:p>
          <a:p>
            <a:pPr marL="0" indent="0">
              <a:lnSpc>
                <a:spcPct val="130000"/>
              </a:lnSpc>
              <a:buNone/>
            </a:pPr>
            <a:r>
              <a:rPr lang="en-US" sz="6000" dirty="0" smtClean="0"/>
              <a:t>Non-blocking reactive IO</a:t>
            </a:r>
          </a:p>
        </p:txBody>
      </p:sp>
    </p:spTree>
    <p:extLst>
      <p:ext uri="{BB962C8B-B14F-4D97-AF65-F5344CB8AC3E}">
        <p14:creationId xmlns:p14="http://schemas.microsoft.com/office/powerpoint/2010/main" val="37866991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Asynchronous Requests</a:t>
            </a:r>
            <a:endParaRPr lang="en-US" dirty="0"/>
          </a:p>
        </p:txBody>
      </p:sp>
      <p:sp>
        <p:nvSpPr>
          <p:cNvPr id="3" name="Content Placeholder 2"/>
          <p:cNvSpPr>
            <a:spLocks noGrp="1"/>
          </p:cNvSpPr>
          <p:nvPr>
            <p:ph idx="1"/>
          </p:nvPr>
        </p:nvSpPr>
        <p:spPr/>
        <p:txBody>
          <a:bodyPr anchor="ctr">
            <a:normAutofit/>
          </a:bodyPr>
          <a:lstStyle/>
          <a:p>
            <a:pPr marL="0" indent="0">
              <a:buNone/>
            </a:pPr>
            <a:r>
              <a:rPr lang="en-US" sz="7200" dirty="0" smtClean="0"/>
              <a:t>Futures</a:t>
            </a:r>
          </a:p>
          <a:p>
            <a:pPr marL="0" indent="0">
              <a:buNone/>
            </a:pPr>
            <a:r>
              <a:rPr lang="en-US" sz="7200" dirty="0" smtClean="0"/>
              <a:t>Promises</a:t>
            </a:r>
          </a:p>
        </p:txBody>
      </p:sp>
    </p:spTree>
    <p:extLst>
      <p:ext uri="{BB962C8B-B14F-4D97-AF65-F5344CB8AC3E}">
        <p14:creationId xmlns:p14="http://schemas.microsoft.com/office/powerpoint/2010/main" val="21593557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Planning for the Future</a:t>
            </a:r>
            <a:endParaRPr lang="en-US" dirty="0"/>
          </a:p>
        </p:txBody>
      </p:sp>
      <p:sp>
        <p:nvSpPr>
          <p:cNvPr id="4" name="Content Placeholder 2"/>
          <p:cNvSpPr>
            <a:spLocks noGrp="1"/>
          </p:cNvSpPr>
          <p:nvPr>
            <p:ph idx="4294967295"/>
          </p:nvPr>
        </p:nvSpPr>
        <p:spPr>
          <a:xfrm>
            <a:off x="0" y="2349500"/>
            <a:ext cx="9144000" cy="2735263"/>
          </a:xfrm>
          <a:solidFill>
            <a:srgbClr val="D5D0D6">
              <a:alpha val="78039"/>
            </a:srgbClr>
          </a:solidFill>
        </p:spPr>
        <p:txBody>
          <a:bodyPr vert="horz" lIns="91440" tIns="45720" rIns="91440" bIns="45720" rtlCol="0" anchor="ctr" anchorCtr="0">
            <a:normAutofit/>
          </a:bodyPr>
          <a:lstStyle/>
          <a:p>
            <a:pPr marL="0" indent="0" algn="ctr">
              <a:buNone/>
            </a:pPr>
            <a:r>
              <a:rPr lang="en-US" sz="4400" dirty="0">
                <a:solidFill>
                  <a:schemeClr val="bg1">
                    <a:lumMod val="75000"/>
                  </a:schemeClr>
                </a:solidFill>
                <a:cs typeface="Arial"/>
              </a:rPr>
              <a:t>A </a:t>
            </a:r>
            <a:r>
              <a:rPr lang="en-US" sz="4400" dirty="0" smtClean="0">
                <a:solidFill>
                  <a:schemeClr val="bg1">
                    <a:lumMod val="75000"/>
                  </a:schemeClr>
                </a:solidFill>
                <a:cs typeface="Arial"/>
              </a:rPr>
              <a:t>Future is </a:t>
            </a:r>
            <a:r>
              <a:rPr lang="en-US" sz="4400" dirty="0">
                <a:solidFill>
                  <a:schemeClr val="bg1">
                    <a:lumMod val="75000"/>
                  </a:schemeClr>
                </a:solidFill>
                <a:cs typeface="Arial"/>
              </a:rPr>
              <a:t>a </a:t>
            </a:r>
            <a:r>
              <a:rPr lang="en-US" sz="4400" dirty="0" smtClean="0">
                <a:solidFill>
                  <a:schemeClr val="bg1">
                    <a:lumMod val="75000"/>
                  </a:schemeClr>
                </a:solidFill>
                <a:cs typeface="Arial"/>
              </a:rPr>
              <a:t>read-only placeholder </a:t>
            </a:r>
            <a:r>
              <a:rPr lang="en-US" sz="4400" dirty="0">
                <a:solidFill>
                  <a:schemeClr val="bg1">
                    <a:lumMod val="75000"/>
                  </a:schemeClr>
                </a:solidFill>
                <a:cs typeface="Arial"/>
              </a:rPr>
              <a:t>for a value that </a:t>
            </a:r>
            <a:r>
              <a:rPr lang="en-US" sz="4400" dirty="0" smtClean="0">
                <a:solidFill>
                  <a:schemeClr val="bg1">
                    <a:lumMod val="75000"/>
                  </a:schemeClr>
                </a:solidFill>
                <a:cs typeface="Arial"/>
              </a:rPr>
              <a:t>may be available at a later stage</a:t>
            </a:r>
            <a:endParaRPr lang="en-US" sz="4400" dirty="0">
              <a:solidFill>
                <a:schemeClr val="bg1">
                  <a:lumMod val="75000"/>
                </a:schemeClr>
              </a:solidFill>
              <a:cs typeface="Arial"/>
            </a:endParaRPr>
          </a:p>
        </p:txBody>
      </p:sp>
    </p:spTree>
    <p:extLst>
      <p:ext uri="{BB962C8B-B14F-4D97-AF65-F5344CB8AC3E}">
        <p14:creationId xmlns:p14="http://schemas.microsoft.com/office/powerpoint/2010/main" val="20181135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Futures and Promises</a:t>
            </a:r>
            <a:endParaRPr lang="en-US" dirty="0"/>
          </a:p>
        </p:txBody>
      </p:sp>
      <p:sp>
        <p:nvSpPr>
          <p:cNvPr id="3" name="Content Placeholder 2"/>
          <p:cNvSpPr>
            <a:spLocks noGrp="1"/>
          </p:cNvSpPr>
          <p:nvPr>
            <p:ph idx="4294967295"/>
          </p:nvPr>
        </p:nvSpPr>
        <p:spPr>
          <a:xfrm>
            <a:off x="230832" y="1672927"/>
            <a:ext cx="8661648" cy="4924425"/>
          </a:xfrm>
        </p:spPr>
        <p:txBody>
          <a:bodyPr>
            <a:normAutofit fontScale="85000" lnSpcReduction="10000"/>
          </a:bodyPr>
          <a:lstStyle/>
          <a:p>
            <a:pPr marL="0" indent="0">
              <a:buNone/>
            </a:pPr>
            <a:r>
              <a:rPr lang="en-US" dirty="0" err="1" smtClean="0">
                <a:latin typeface="Source Code Pro" pitchFamily="49" charset="0"/>
                <a:cs typeface="Courier"/>
              </a:rPr>
              <a:t>val</a:t>
            </a:r>
            <a:r>
              <a:rPr lang="en-US" dirty="0" smtClean="0">
                <a:latin typeface="Source Code Pro" pitchFamily="49" charset="0"/>
                <a:cs typeface="Courier"/>
              </a:rPr>
              <a:t> f:Promise[Something] = </a:t>
            </a:r>
            <a:r>
              <a:rPr lang="en-US" dirty="0" err="1" smtClean="0">
                <a:latin typeface="Source Code Pro" pitchFamily="49" charset="0"/>
                <a:cs typeface="Courier"/>
              </a:rPr>
              <a:t>Akka.future</a:t>
            </a:r>
            <a:r>
              <a:rPr lang="en-US" dirty="0">
                <a:latin typeface="Source Code Pro" pitchFamily="49" charset="0"/>
                <a:cs typeface="Courier"/>
              </a:rPr>
              <a:t> </a:t>
            </a:r>
            <a:r>
              <a:rPr lang="en-US" dirty="0" smtClean="0">
                <a:latin typeface="Source Code Pro" pitchFamily="49" charset="0"/>
                <a:cs typeface="Courier"/>
              </a:rPr>
              <a:t>{</a:t>
            </a:r>
          </a:p>
          <a:p>
            <a:pPr marL="0" indent="0">
              <a:buNone/>
            </a:pPr>
            <a:r>
              <a:rPr lang="en-US" dirty="0" smtClean="0">
                <a:latin typeface="Source Code Pro" pitchFamily="49" charset="0"/>
                <a:cs typeface="Courier"/>
              </a:rPr>
              <a:t>	</a:t>
            </a:r>
            <a:r>
              <a:rPr lang="en-US" dirty="0" err="1" smtClean="0">
                <a:latin typeface="Source Code Pro" pitchFamily="49" charset="0"/>
                <a:cs typeface="Courier"/>
              </a:rPr>
              <a:t>longOperation</a:t>
            </a:r>
            <a:r>
              <a:rPr lang="en-US" dirty="0" smtClean="0">
                <a:latin typeface="Source Code Pro" pitchFamily="49" charset="0"/>
                <a:cs typeface="Courier"/>
              </a:rPr>
              <a:t>()</a:t>
            </a:r>
          </a:p>
          <a:p>
            <a:pPr marL="0" indent="0">
              <a:buNone/>
            </a:pPr>
            <a:r>
              <a:rPr lang="en-US" dirty="0" smtClean="0">
                <a:latin typeface="Source Code Pro" pitchFamily="49" charset="0"/>
                <a:cs typeface="Courier"/>
              </a:rPr>
              <a:t>}</a:t>
            </a:r>
          </a:p>
          <a:p>
            <a:pPr marL="0" indent="0">
              <a:buNone/>
            </a:pPr>
            <a:endParaRPr lang="en-US" dirty="0" smtClean="0">
              <a:latin typeface="Source Code Pro" pitchFamily="49" charset="0"/>
              <a:cs typeface="Courier"/>
            </a:endParaRPr>
          </a:p>
          <a:p>
            <a:pPr marL="0" indent="0">
              <a:buNone/>
            </a:pPr>
            <a:r>
              <a:rPr lang="en-US" dirty="0" err="1">
                <a:latin typeface="Source Code Pro" pitchFamily="49" charset="0"/>
                <a:cs typeface="Courier"/>
              </a:rPr>
              <a:t>v</a:t>
            </a:r>
            <a:r>
              <a:rPr lang="en-US" dirty="0" err="1" smtClean="0">
                <a:latin typeface="Source Code Pro" pitchFamily="49" charset="0"/>
                <a:cs typeface="Courier"/>
              </a:rPr>
              <a:t>al</a:t>
            </a:r>
            <a:r>
              <a:rPr lang="en-US" dirty="0" smtClean="0">
                <a:latin typeface="Source Code Pro" pitchFamily="49" charset="0"/>
                <a:cs typeface="Courier"/>
              </a:rPr>
              <a:t> f2:Promise[</a:t>
            </a:r>
            <a:r>
              <a:rPr lang="en-US" dirty="0" err="1" smtClean="0">
                <a:latin typeface="Source Code Pro" pitchFamily="49" charset="0"/>
                <a:cs typeface="Courier"/>
              </a:rPr>
              <a:t>SomethingElse</a:t>
            </a:r>
            <a:r>
              <a:rPr lang="en-US" dirty="0" smtClean="0">
                <a:latin typeface="Source Code Pro" pitchFamily="49" charset="0"/>
                <a:cs typeface="Courier"/>
              </a:rPr>
              <a:t>] = 	</a:t>
            </a:r>
            <a:r>
              <a:rPr lang="en-US" dirty="0" err="1" smtClean="0">
                <a:latin typeface="Source Code Pro" pitchFamily="49" charset="0"/>
                <a:cs typeface="Courier"/>
              </a:rPr>
              <a:t>f.map</a:t>
            </a:r>
            <a:r>
              <a:rPr lang="en-US" dirty="0" smtClean="0">
                <a:latin typeface="Source Code Pro" pitchFamily="49" charset="0"/>
                <a:cs typeface="Courier"/>
              </a:rPr>
              <a:t>(s=&gt;</a:t>
            </a:r>
            <a:r>
              <a:rPr lang="en-US" dirty="0" err="1" smtClean="0">
                <a:latin typeface="Source Code Pro" pitchFamily="49" charset="0"/>
                <a:cs typeface="Courier"/>
              </a:rPr>
              <a:t>handleContents</a:t>
            </a:r>
            <a:r>
              <a:rPr lang="en-US" dirty="0" smtClean="0">
                <a:latin typeface="Source Code Pro" pitchFamily="49" charset="0"/>
                <a:cs typeface="Courier"/>
              </a:rPr>
              <a:t>(s))</a:t>
            </a:r>
          </a:p>
          <a:p>
            <a:pPr marL="0" indent="0">
              <a:buNone/>
            </a:pPr>
            <a:endParaRPr lang="en-US" dirty="0" smtClean="0">
              <a:latin typeface="Source Code Pro" pitchFamily="49" charset="0"/>
              <a:cs typeface="Courier"/>
            </a:endParaRPr>
          </a:p>
          <a:p>
            <a:pPr marL="0" indent="0">
              <a:buNone/>
            </a:pPr>
            <a:r>
              <a:rPr lang="en-US" dirty="0" smtClean="0">
                <a:latin typeface="Source Code Pro" pitchFamily="49" charset="0"/>
                <a:cs typeface="Courier"/>
              </a:rPr>
              <a:t>f2.value.fold(</a:t>
            </a:r>
          </a:p>
          <a:p>
            <a:pPr marL="0" indent="0">
              <a:buNone/>
            </a:pPr>
            <a:r>
              <a:rPr lang="en-US" dirty="0">
                <a:latin typeface="Source Code Pro" pitchFamily="49" charset="0"/>
                <a:cs typeface="Courier"/>
              </a:rPr>
              <a:t>	</a:t>
            </a:r>
            <a:r>
              <a:rPr lang="en-US" dirty="0" smtClean="0">
                <a:latin typeface="Source Code Pro" pitchFamily="49" charset="0"/>
                <a:cs typeface="Courier"/>
              </a:rPr>
              <a:t>ex=&gt; </a:t>
            </a:r>
            <a:r>
              <a:rPr lang="en-US" dirty="0" err="1" smtClean="0">
                <a:latin typeface="Source Code Pro" pitchFamily="49" charset="0"/>
                <a:cs typeface="Courier"/>
              </a:rPr>
              <a:t>handleError</a:t>
            </a:r>
            <a:r>
              <a:rPr lang="en-US" dirty="0" smtClean="0">
                <a:latin typeface="Source Code Pro" pitchFamily="49" charset="0"/>
                <a:cs typeface="Courier"/>
              </a:rPr>
              <a:t>(ex),</a:t>
            </a:r>
          </a:p>
          <a:p>
            <a:pPr marL="0" indent="0">
              <a:buNone/>
            </a:pPr>
            <a:r>
              <a:rPr lang="en-US" dirty="0">
                <a:latin typeface="Source Code Pro" pitchFamily="49" charset="0"/>
                <a:cs typeface="Courier"/>
              </a:rPr>
              <a:t>	</a:t>
            </a:r>
            <a:r>
              <a:rPr lang="en-US" dirty="0" smtClean="0">
                <a:latin typeface="Source Code Pro" pitchFamily="49" charset="0"/>
                <a:cs typeface="Courier"/>
              </a:rPr>
              <a:t>value=&gt; </a:t>
            </a:r>
            <a:r>
              <a:rPr lang="en-US" dirty="0" err="1" smtClean="0">
                <a:latin typeface="Source Code Pro" pitchFamily="49" charset="0"/>
                <a:cs typeface="Courier"/>
              </a:rPr>
              <a:t>handleOk</a:t>
            </a:r>
            <a:r>
              <a:rPr lang="en-US" dirty="0" smtClean="0">
                <a:latin typeface="Source Code Pro" pitchFamily="49" charset="0"/>
                <a:cs typeface="Courier"/>
              </a:rPr>
              <a:t>(value)</a:t>
            </a:r>
          </a:p>
          <a:p>
            <a:pPr marL="0" indent="0">
              <a:buNone/>
            </a:pPr>
            <a:r>
              <a:rPr lang="en-US" dirty="0">
                <a:latin typeface="Source Code Pro" pitchFamily="49" charset="0"/>
                <a:cs typeface="Courier"/>
              </a:rPr>
              <a:t>)</a:t>
            </a:r>
          </a:p>
        </p:txBody>
      </p:sp>
    </p:spTree>
    <p:extLst>
      <p:ext uri="{BB962C8B-B14F-4D97-AF65-F5344CB8AC3E}">
        <p14:creationId xmlns:p14="http://schemas.microsoft.com/office/powerpoint/2010/main" val="33531980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Asynchronous Results</a:t>
            </a:r>
            <a:endParaRPr lang="en-US" dirty="0"/>
          </a:p>
        </p:txBody>
      </p:sp>
      <p:sp>
        <p:nvSpPr>
          <p:cNvPr id="3" name="Content Placeholder 2"/>
          <p:cNvSpPr>
            <a:spLocks noGrp="1"/>
          </p:cNvSpPr>
          <p:nvPr>
            <p:ph idx="1"/>
          </p:nvPr>
        </p:nvSpPr>
        <p:spPr>
          <a:xfrm>
            <a:off x="4820" y="5445224"/>
            <a:ext cx="9144000" cy="1036712"/>
          </a:xfrm>
          <a:solidFill>
            <a:srgbClr val="D5D0D6">
              <a:alpha val="78039"/>
            </a:srgbClr>
          </a:solidFill>
        </p:spPr>
        <p:txBody>
          <a:bodyPr vert="horz" lIns="91440" tIns="45720" rIns="91440" bIns="45720" rtlCol="0" anchor="ctr" anchorCtr="0">
            <a:noAutofit/>
          </a:bodyPr>
          <a:lstStyle/>
          <a:p>
            <a:pPr marL="0" indent="0" algn="ctr">
              <a:buNone/>
            </a:pPr>
            <a:r>
              <a:rPr lang="en-US" dirty="0">
                <a:solidFill>
                  <a:schemeClr val="bg1">
                    <a:lumMod val="75000"/>
                  </a:schemeClr>
                </a:solidFill>
                <a:cs typeface="Arial"/>
              </a:rPr>
              <a:t>Promise[Something] </a:t>
            </a:r>
            <a:r>
              <a:rPr lang="en-US" dirty="0">
                <a:solidFill>
                  <a:schemeClr val="bg1">
                    <a:lumMod val="75000"/>
                  </a:schemeClr>
                </a:solidFill>
                <a:cs typeface="Arial"/>
                <a:sym typeface="Wingdings"/>
              </a:rPr>
              <a:t> Promise[Result]  Browser</a:t>
            </a:r>
            <a:endParaRPr lang="en-US" dirty="0">
              <a:solidFill>
                <a:schemeClr val="bg1">
                  <a:lumMod val="75000"/>
                </a:schemeClr>
              </a:solidFill>
              <a:cs typeface="Arial"/>
            </a:endParaRPr>
          </a:p>
        </p:txBody>
      </p:sp>
      <p:sp>
        <p:nvSpPr>
          <p:cNvPr id="4" name="Rectangle 3"/>
          <p:cNvSpPr/>
          <p:nvPr/>
        </p:nvSpPr>
        <p:spPr>
          <a:xfrm>
            <a:off x="144016" y="1844824"/>
            <a:ext cx="8820472" cy="3108543"/>
          </a:xfrm>
          <a:prstGeom prst="rect">
            <a:avLst/>
          </a:prstGeom>
        </p:spPr>
        <p:txBody>
          <a:bodyPr wrap="square">
            <a:spAutoFit/>
          </a:bodyPr>
          <a:lstStyle/>
          <a:p>
            <a:r>
              <a:rPr lang="en-US" sz="2800" dirty="0" err="1">
                <a:latin typeface="Source Code Pro"/>
                <a:cs typeface="Source Code Pro"/>
              </a:rPr>
              <a:t>val</a:t>
            </a:r>
            <a:r>
              <a:rPr lang="en-US" sz="2800" dirty="0">
                <a:latin typeface="Source Code Pro"/>
                <a:cs typeface="Source Code Pro"/>
              </a:rPr>
              <a:t> </a:t>
            </a:r>
            <a:r>
              <a:rPr lang="en-US" sz="2800" dirty="0" err="1">
                <a:latin typeface="Source Code Pro"/>
                <a:cs typeface="Source Code Pro"/>
              </a:rPr>
              <a:t>promiseOfPIValue</a:t>
            </a:r>
            <a:r>
              <a:rPr lang="en-US" sz="2800" dirty="0">
                <a:latin typeface="Source Code Pro"/>
                <a:cs typeface="Source Code Pro"/>
              </a:rPr>
              <a:t>: Promise[Double] = </a:t>
            </a:r>
            <a:endParaRPr lang="en-US" sz="2800" dirty="0" smtClean="0">
              <a:latin typeface="Source Code Pro"/>
              <a:cs typeface="Source Code Pro"/>
            </a:endParaRPr>
          </a:p>
          <a:p>
            <a:r>
              <a:rPr lang="en-US" sz="2800" dirty="0">
                <a:latin typeface="Source Code Pro"/>
                <a:cs typeface="Source Code Pro"/>
              </a:rPr>
              <a:t>	</a:t>
            </a:r>
            <a:r>
              <a:rPr lang="en-US" sz="2800" dirty="0" err="1" smtClean="0">
                <a:latin typeface="Source Code Pro"/>
                <a:cs typeface="Source Code Pro"/>
              </a:rPr>
              <a:t>computePIAsynchronously</a:t>
            </a:r>
            <a:r>
              <a:rPr lang="en-US" sz="2800" dirty="0">
                <a:latin typeface="Source Code Pro"/>
                <a:cs typeface="Source Code Pro"/>
              </a:rPr>
              <a:t>(</a:t>
            </a:r>
            <a:r>
              <a:rPr lang="en-US" sz="2800" dirty="0" smtClean="0">
                <a:latin typeface="Source Code Pro"/>
                <a:cs typeface="Source Code Pro"/>
              </a:rPr>
              <a:t>)</a:t>
            </a:r>
          </a:p>
          <a:p>
            <a:endParaRPr lang="en-US" sz="2800" dirty="0">
              <a:latin typeface="Source Code Pro"/>
              <a:cs typeface="Source Code Pro"/>
            </a:endParaRPr>
          </a:p>
          <a:p>
            <a:r>
              <a:rPr lang="en-US" sz="2800" dirty="0" err="1">
                <a:latin typeface="Source Code Pro"/>
                <a:cs typeface="Source Code Pro"/>
              </a:rPr>
              <a:t>val</a:t>
            </a:r>
            <a:r>
              <a:rPr lang="en-US" sz="2800" dirty="0">
                <a:latin typeface="Source Code Pro"/>
                <a:cs typeface="Source Code Pro"/>
              </a:rPr>
              <a:t> </a:t>
            </a:r>
            <a:r>
              <a:rPr lang="en-US" sz="2800" dirty="0" err="1">
                <a:latin typeface="Source Code Pro"/>
                <a:cs typeface="Source Code Pro"/>
              </a:rPr>
              <a:t>promiseOfResult</a:t>
            </a:r>
            <a:r>
              <a:rPr lang="en-US" sz="2800" dirty="0">
                <a:latin typeface="Source Code Pro"/>
                <a:cs typeface="Source Code Pro"/>
              </a:rPr>
              <a:t>: Promise[Result] = </a:t>
            </a:r>
            <a:endParaRPr lang="en-US" sz="2800" dirty="0" smtClean="0">
              <a:latin typeface="Source Code Pro"/>
              <a:cs typeface="Source Code Pro"/>
            </a:endParaRPr>
          </a:p>
          <a:p>
            <a:r>
              <a:rPr lang="en-US" sz="2800" dirty="0">
                <a:latin typeface="Source Code Pro"/>
                <a:cs typeface="Source Code Pro"/>
              </a:rPr>
              <a:t>	</a:t>
            </a:r>
            <a:r>
              <a:rPr lang="en-US" sz="2800" dirty="0" err="1" smtClean="0">
                <a:latin typeface="Source Code Pro"/>
                <a:cs typeface="Source Code Pro"/>
              </a:rPr>
              <a:t>promiseOfPIValue.map</a:t>
            </a:r>
            <a:r>
              <a:rPr lang="en-US" sz="2800" dirty="0" smtClean="0">
                <a:latin typeface="Source Code Pro"/>
                <a:cs typeface="Source Code Pro"/>
              </a:rPr>
              <a:t> </a:t>
            </a:r>
            <a:r>
              <a:rPr lang="en-US" sz="2800" dirty="0">
                <a:latin typeface="Source Code Pro"/>
                <a:cs typeface="Source Code Pro"/>
              </a:rPr>
              <a:t>{ pi =&gt;</a:t>
            </a:r>
          </a:p>
          <a:p>
            <a:r>
              <a:rPr lang="en-US" sz="2800" dirty="0">
                <a:latin typeface="Source Code Pro"/>
                <a:cs typeface="Source Code Pro"/>
              </a:rPr>
              <a:t>  </a:t>
            </a:r>
            <a:r>
              <a:rPr lang="en-US" sz="2800" dirty="0" smtClean="0">
                <a:latin typeface="Source Code Pro"/>
                <a:cs typeface="Source Code Pro"/>
              </a:rPr>
              <a:t>		Ok</a:t>
            </a:r>
            <a:r>
              <a:rPr lang="en-US" sz="2800" dirty="0">
                <a:latin typeface="Source Code Pro"/>
                <a:cs typeface="Source Code Pro"/>
              </a:rPr>
              <a:t>("PI value computed: " + pi)    </a:t>
            </a:r>
          </a:p>
          <a:p>
            <a:r>
              <a:rPr lang="en-US" sz="2800" dirty="0">
                <a:latin typeface="Source Code Pro"/>
                <a:cs typeface="Source Code Pro"/>
              </a:rPr>
              <a:t>}</a:t>
            </a:r>
          </a:p>
        </p:txBody>
      </p:sp>
    </p:spTree>
    <p:extLst>
      <p:ext uri="{BB962C8B-B14F-4D97-AF65-F5344CB8AC3E}">
        <p14:creationId xmlns:p14="http://schemas.microsoft.com/office/powerpoint/2010/main" val="352249449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Making our actions asynchronous with asynchronous responses</a:t>
            </a:r>
            <a:endParaRPr lang="en-US" dirty="0"/>
          </a:p>
        </p:txBody>
      </p:sp>
      <p:sp>
        <p:nvSpPr>
          <p:cNvPr id="4" name="Content Placeholder 3"/>
          <p:cNvSpPr>
            <a:spLocks noGrp="1"/>
          </p:cNvSpPr>
          <p:nvPr>
            <p:ph idx="4294967295"/>
          </p:nvPr>
        </p:nvSpPr>
        <p:spPr>
          <a:xfrm>
            <a:off x="86816" y="1916832"/>
            <a:ext cx="8733656" cy="4680520"/>
          </a:xfrm>
        </p:spPr>
        <p:txBody>
          <a:bodyPr anchor="ctr">
            <a:normAutofit/>
          </a:bodyPr>
          <a:lstStyle/>
          <a:p>
            <a:pPr marL="0" indent="0">
              <a:buNone/>
            </a:pPr>
            <a:r>
              <a:rPr lang="en-US" sz="2800" dirty="0" smtClean="0">
                <a:latin typeface="Source Code Pro" pitchFamily="49" charset="0"/>
                <a:cs typeface="Courier"/>
              </a:rPr>
              <a:t>object </a:t>
            </a:r>
            <a:r>
              <a:rPr lang="en-US" sz="2800" dirty="0" err="1" smtClean="0">
                <a:latin typeface="Source Code Pro" pitchFamily="49" charset="0"/>
                <a:cs typeface="Courier"/>
              </a:rPr>
              <a:t>MyController</a:t>
            </a:r>
            <a:r>
              <a:rPr lang="en-US" sz="2800" dirty="0" smtClean="0">
                <a:latin typeface="Source Code Pro" pitchFamily="49" charset="0"/>
                <a:cs typeface="Courier"/>
              </a:rPr>
              <a:t> extends Controller {</a:t>
            </a:r>
          </a:p>
          <a:p>
            <a:pPr marL="0" indent="0">
              <a:buNone/>
            </a:pPr>
            <a:r>
              <a:rPr lang="en-US" sz="2800" dirty="0">
                <a:latin typeface="Source Code Pro" pitchFamily="49" charset="0"/>
                <a:cs typeface="Courier"/>
              </a:rPr>
              <a:t> </a:t>
            </a:r>
            <a:r>
              <a:rPr lang="en-US" sz="2800" dirty="0" err="1" smtClean="0">
                <a:latin typeface="Source Code Pro" pitchFamily="49" charset="0"/>
                <a:cs typeface="Courier"/>
              </a:rPr>
              <a:t>def</a:t>
            </a:r>
            <a:r>
              <a:rPr lang="en-US" sz="2800" dirty="0" smtClean="0">
                <a:latin typeface="Source Code Pro" pitchFamily="49" charset="0"/>
                <a:cs typeface="Courier"/>
              </a:rPr>
              <a:t> </a:t>
            </a:r>
            <a:r>
              <a:rPr lang="en-US" sz="2800" dirty="0" err="1" smtClean="0">
                <a:latin typeface="Source Code Pro" pitchFamily="49" charset="0"/>
                <a:cs typeface="Courier"/>
              </a:rPr>
              <a:t>simpleAsyncAction</a:t>
            </a:r>
            <a:r>
              <a:rPr lang="en-US" sz="2800" dirty="0" smtClean="0">
                <a:latin typeface="Source Code Pro" pitchFamily="49" charset="0"/>
                <a:cs typeface="Courier"/>
              </a:rPr>
              <a:t> = Action {</a:t>
            </a:r>
          </a:p>
          <a:p>
            <a:pPr marL="0" indent="0">
              <a:buNone/>
            </a:pPr>
            <a:r>
              <a:rPr lang="en-US" sz="2800" dirty="0" smtClean="0">
                <a:latin typeface="Source Code Pro" pitchFamily="49" charset="0"/>
                <a:cs typeface="Courier"/>
              </a:rPr>
              <a:t>	</a:t>
            </a:r>
            <a:r>
              <a:rPr lang="en-US" sz="2800" dirty="0" err="1" smtClean="0">
                <a:latin typeface="Source Code Pro" pitchFamily="49" charset="0"/>
                <a:cs typeface="Courier"/>
              </a:rPr>
              <a:t>val</a:t>
            </a:r>
            <a:r>
              <a:rPr lang="en-US" sz="2800" dirty="0" smtClean="0">
                <a:latin typeface="Source Code Pro" pitchFamily="49" charset="0"/>
                <a:cs typeface="Courier"/>
              </a:rPr>
              <a:t> p:Promise[Result] = </a:t>
            </a:r>
            <a:r>
              <a:rPr lang="en-US" sz="2800" dirty="0" err="1" smtClean="0">
                <a:latin typeface="Source Code Pro" pitchFamily="49" charset="0"/>
                <a:cs typeface="Courier"/>
              </a:rPr>
              <a:t>Akka.future</a:t>
            </a:r>
            <a:r>
              <a:rPr lang="en-US" sz="2800" dirty="0" smtClean="0">
                <a:latin typeface="Source Code Pro" pitchFamily="49" charset="0"/>
                <a:cs typeface="Courier"/>
              </a:rPr>
              <a:t> { </a:t>
            </a:r>
          </a:p>
          <a:p>
            <a:pPr marL="0" indent="0">
              <a:buNone/>
            </a:pPr>
            <a:r>
              <a:rPr lang="en-US" sz="2800" dirty="0">
                <a:latin typeface="Source Code Pro" pitchFamily="49" charset="0"/>
                <a:cs typeface="Courier"/>
              </a:rPr>
              <a:t>	 </a:t>
            </a:r>
            <a:r>
              <a:rPr lang="en-US" sz="2800" dirty="0" err="1" smtClean="0">
                <a:latin typeface="Source Code Pro" pitchFamily="49" charset="0"/>
                <a:cs typeface="Courier"/>
              </a:rPr>
              <a:t>val</a:t>
            </a:r>
            <a:r>
              <a:rPr lang="en-US" sz="2800" dirty="0" smtClean="0">
                <a:latin typeface="Source Code Pro" pitchFamily="49" charset="0"/>
                <a:cs typeface="Courier"/>
              </a:rPr>
              <a:t> </a:t>
            </a:r>
            <a:r>
              <a:rPr lang="en-US" sz="2800" dirty="0" err="1" smtClean="0">
                <a:latin typeface="Source Code Pro" pitchFamily="49" charset="0"/>
                <a:cs typeface="Courier"/>
              </a:rPr>
              <a:t>someResult</a:t>
            </a:r>
            <a:r>
              <a:rPr lang="en-US" sz="2800" dirty="0" smtClean="0">
                <a:latin typeface="Source Code Pro" pitchFamily="49" charset="0"/>
                <a:cs typeface="Courier"/>
              </a:rPr>
              <a:t> = </a:t>
            </a:r>
            <a:r>
              <a:rPr lang="en-US" sz="2800" dirty="0" err="1" smtClean="0">
                <a:latin typeface="Source Code Pro" pitchFamily="49" charset="0"/>
                <a:cs typeface="Courier"/>
              </a:rPr>
              <a:t>longOperation</a:t>
            </a:r>
            <a:r>
              <a:rPr lang="en-US" sz="2800" dirty="0" smtClean="0">
                <a:latin typeface="Source Code Pro" pitchFamily="49" charset="0"/>
                <a:cs typeface="Courier"/>
              </a:rPr>
              <a:t>()</a:t>
            </a:r>
          </a:p>
          <a:p>
            <a:pPr marL="0" indent="0">
              <a:buNone/>
            </a:pPr>
            <a:r>
              <a:rPr lang="en-US" sz="2800" dirty="0" smtClean="0">
                <a:latin typeface="Source Code Pro" pitchFamily="49" charset="0"/>
                <a:cs typeface="Courier"/>
              </a:rPr>
              <a:t>		Ok(</a:t>
            </a:r>
            <a:r>
              <a:rPr lang="en-US" sz="2800" dirty="0" err="1" smtClean="0">
                <a:latin typeface="Source Code Pro" pitchFamily="49" charset="0"/>
                <a:cs typeface="Courier"/>
              </a:rPr>
              <a:t>someResult</a:t>
            </a:r>
            <a:r>
              <a:rPr lang="en-US" sz="2800" dirty="0" smtClean="0">
                <a:latin typeface="Source Code Pro" pitchFamily="49" charset="0"/>
                <a:cs typeface="Courier"/>
              </a:rPr>
              <a:t>) </a:t>
            </a:r>
          </a:p>
          <a:p>
            <a:pPr marL="0" indent="0">
              <a:buNone/>
            </a:pPr>
            <a:r>
              <a:rPr lang="en-US" sz="2800" dirty="0">
                <a:latin typeface="Source Code Pro" pitchFamily="49" charset="0"/>
                <a:cs typeface="Courier"/>
              </a:rPr>
              <a:t>	</a:t>
            </a:r>
            <a:r>
              <a:rPr lang="en-US" sz="2800" dirty="0" smtClean="0">
                <a:latin typeface="Source Code Pro" pitchFamily="49" charset="0"/>
                <a:cs typeface="Courier"/>
              </a:rPr>
              <a:t> }</a:t>
            </a:r>
          </a:p>
          <a:p>
            <a:pPr marL="0" indent="0">
              <a:buNone/>
            </a:pPr>
            <a:r>
              <a:rPr lang="en-US" sz="2800" dirty="0">
                <a:latin typeface="Source Code Pro" pitchFamily="49" charset="0"/>
                <a:cs typeface="Courier"/>
              </a:rPr>
              <a:t>	</a:t>
            </a:r>
            <a:r>
              <a:rPr lang="en-US" sz="2800" dirty="0" err="1" smtClean="0">
                <a:latin typeface="Source Code Pro" pitchFamily="49" charset="0"/>
                <a:cs typeface="Courier"/>
              </a:rPr>
              <a:t>AsyncResult</a:t>
            </a:r>
            <a:r>
              <a:rPr lang="en-US" sz="2800" dirty="0" smtClean="0">
                <a:latin typeface="Source Code Pro" pitchFamily="49" charset="0"/>
                <a:cs typeface="Courier"/>
              </a:rPr>
              <a:t>(p)</a:t>
            </a:r>
            <a:endParaRPr lang="en-US" sz="2800" dirty="0">
              <a:latin typeface="Source Code Pro" pitchFamily="49" charset="0"/>
              <a:cs typeface="Courier"/>
            </a:endParaRPr>
          </a:p>
          <a:p>
            <a:pPr marL="0" indent="0">
              <a:buNone/>
            </a:pPr>
            <a:r>
              <a:rPr lang="en-US" sz="2800" dirty="0">
                <a:latin typeface="Source Code Pro" pitchFamily="49" charset="0"/>
                <a:cs typeface="Courier"/>
              </a:rPr>
              <a:t> </a:t>
            </a:r>
            <a:r>
              <a:rPr lang="en-US" sz="2800" dirty="0" smtClean="0">
                <a:latin typeface="Source Code Pro" pitchFamily="49" charset="0"/>
                <a:cs typeface="Courier"/>
              </a:rPr>
              <a:t>}</a:t>
            </a:r>
          </a:p>
          <a:p>
            <a:pPr marL="0" indent="0">
              <a:buNone/>
            </a:pPr>
            <a:r>
              <a:rPr lang="en-US" sz="2800" dirty="0" smtClean="0">
                <a:latin typeface="Source Code Pro" pitchFamily="49" charset="0"/>
                <a:cs typeface="Courier"/>
              </a:rPr>
              <a:t>}</a:t>
            </a:r>
            <a:endParaRPr lang="en-US" sz="2800" dirty="0">
              <a:latin typeface="Source Code Pro" pitchFamily="49" charset="0"/>
              <a:cs typeface="Courier"/>
            </a:endParaRPr>
          </a:p>
        </p:txBody>
      </p:sp>
    </p:spTree>
    <p:extLst>
      <p:ext uri="{BB962C8B-B14F-4D97-AF65-F5344CB8AC3E}">
        <p14:creationId xmlns:p14="http://schemas.microsoft.com/office/powerpoint/2010/main" val="129329533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5310336"/>
            <a:ext cx="9144000" cy="1143000"/>
          </a:xfrm>
          <a:solidFill>
            <a:srgbClr val="D5D0D6">
              <a:alpha val="78039"/>
            </a:srgbClr>
          </a:solidFill>
        </p:spPr>
        <p:txBody>
          <a:bodyPr vert="horz" lIns="91440" tIns="45720" rIns="91440" bIns="45720" rtlCol="0" anchor="ctr" anchorCtr="0">
            <a:normAutofit fontScale="90000"/>
          </a:bodyPr>
          <a:lstStyle/>
          <a:p>
            <a:pPr>
              <a:spcBef>
                <a:spcPct val="20000"/>
              </a:spcBef>
              <a:buFont typeface="Arial"/>
            </a:pPr>
            <a:r>
              <a:rPr lang="en-US" sz="4000" dirty="0" err="1">
                <a:solidFill>
                  <a:schemeClr val="bg1">
                    <a:lumMod val="75000"/>
                  </a:schemeClr>
                </a:solidFill>
                <a:ea typeface="+mn-ea"/>
                <a:cs typeface="Arial"/>
              </a:rPr>
              <a:t>AsyncResult</a:t>
            </a:r>
            <a:r>
              <a:rPr lang="en-US" sz="4000" dirty="0">
                <a:solidFill>
                  <a:schemeClr val="bg1">
                    <a:lumMod val="75000"/>
                  </a:schemeClr>
                </a:solidFill>
                <a:ea typeface="+mn-ea"/>
                <a:cs typeface="Arial"/>
              </a:rPr>
              <a:t> gets very tedious very soon. Can we do better?</a:t>
            </a:r>
          </a:p>
        </p:txBody>
      </p:sp>
      <p:sp>
        <p:nvSpPr>
          <p:cNvPr id="3" name="Content Placeholder 2"/>
          <p:cNvSpPr>
            <a:spLocks noGrp="1"/>
          </p:cNvSpPr>
          <p:nvPr>
            <p:ph idx="4294967295"/>
          </p:nvPr>
        </p:nvSpPr>
        <p:spPr>
          <a:xfrm>
            <a:off x="251520" y="188640"/>
            <a:ext cx="8712968" cy="4924425"/>
          </a:xfrm>
        </p:spPr>
        <p:txBody>
          <a:bodyPr anchor="ctr">
            <a:noAutofit/>
          </a:bodyPr>
          <a:lstStyle/>
          <a:p>
            <a:pPr marL="0" indent="0">
              <a:buNone/>
            </a:pPr>
            <a:r>
              <a:rPr lang="en-US" sz="1800" dirty="0" err="1" smtClean="0">
                <a:latin typeface="Source Code Pro" pitchFamily="49" charset="0"/>
                <a:cs typeface="Courier"/>
              </a:rPr>
              <a:t>def</a:t>
            </a:r>
            <a:r>
              <a:rPr lang="en-US" sz="1800" dirty="0" smtClean="0">
                <a:latin typeface="Source Code Pro" pitchFamily="49" charset="0"/>
                <a:cs typeface="Courier"/>
              </a:rPr>
              <a:t> orders = Action {</a:t>
            </a:r>
          </a:p>
          <a:p>
            <a:pPr marL="0" indent="0">
              <a:buNone/>
            </a:pPr>
            <a:r>
              <a:rPr lang="en-US" sz="1800" dirty="0" smtClean="0">
                <a:latin typeface="Source Code Pro" pitchFamily="49" charset="0"/>
                <a:cs typeface="Courier"/>
              </a:rPr>
              <a:t>    </a:t>
            </a:r>
            <a:r>
              <a:rPr lang="en-US" sz="1800" b="1" u="sng" dirty="0" err="1" smtClean="0">
                <a:latin typeface="Source Code Pro" pitchFamily="49" charset="0"/>
                <a:cs typeface="Courier"/>
              </a:rPr>
              <a:t>Async</a:t>
            </a:r>
            <a:r>
              <a:rPr lang="en-US" sz="1800" b="1" u="sng" dirty="0" smtClean="0">
                <a:latin typeface="Source Code Pro" pitchFamily="49" charset="0"/>
                <a:cs typeface="Courier"/>
              </a:rPr>
              <a:t> {</a:t>
            </a:r>
          </a:p>
          <a:p>
            <a:pPr marL="0" indent="0">
              <a:buNone/>
            </a:pPr>
            <a:r>
              <a:rPr lang="en-US" sz="1800" dirty="0" smtClean="0">
                <a:latin typeface="Source Code Pro" pitchFamily="49" charset="0"/>
                <a:cs typeface="Courier"/>
              </a:rPr>
              <a:t>      </a:t>
            </a:r>
            <a:r>
              <a:rPr lang="en-US" sz="1800" dirty="0" err="1" smtClean="0">
                <a:latin typeface="Source Code Pro" pitchFamily="49" charset="0"/>
                <a:cs typeface="Courier"/>
              </a:rPr>
              <a:t>Akka.future</a:t>
            </a: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r>
              <a:rPr lang="en-US" sz="1800" dirty="0" err="1" smtClean="0">
                <a:latin typeface="Source Code Pro" pitchFamily="49" charset="0"/>
                <a:cs typeface="Courier"/>
              </a:rPr>
              <a:t>SalesOrder.findAll</a:t>
            </a:r>
            <a:endParaRPr lang="en-US" sz="1800" dirty="0" smtClean="0">
              <a:latin typeface="Source Code Pro" pitchFamily="49" charset="0"/>
              <a:cs typeface="Courier"/>
            </a:endParaRPr>
          </a:p>
          <a:p>
            <a:pPr marL="0" indent="0">
              <a:buNone/>
            </a:pPr>
            <a:r>
              <a:rPr lang="en-US" sz="1800" dirty="0" smtClean="0">
                <a:latin typeface="Source Code Pro" pitchFamily="49" charset="0"/>
                <a:cs typeface="Courier"/>
              </a:rPr>
              <a:t>      } </a:t>
            </a:r>
            <a:r>
              <a:rPr lang="en-US" sz="1800" b="1" u="sng" dirty="0" err="1" smtClean="0">
                <a:latin typeface="Source Code Pro" pitchFamily="49" charset="0"/>
                <a:cs typeface="Courier"/>
              </a:rPr>
              <a:t>orTimeout</a:t>
            </a:r>
            <a:r>
              <a:rPr lang="en-US" sz="1800" dirty="0" smtClean="0">
                <a:latin typeface="Source Code Pro" pitchFamily="49" charset="0"/>
                <a:cs typeface="Courier"/>
              </a:rPr>
              <a:t>(Ok(</a:t>
            </a:r>
            <a:r>
              <a:rPr lang="en-US" sz="1800" dirty="0" err="1" smtClean="0">
                <a:latin typeface="Source Code Pro" pitchFamily="49" charset="0"/>
                <a:cs typeface="Courier"/>
              </a:rPr>
              <a:t>Json.toJson</a:t>
            </a:r>
            <a:r>
              <a:rPr lang="en-US" sz="1800" dirty="0" smtClean="0">
                <a:latin typeface="Source Code Pro" pitchFamily="49" charset="0"/>
                <a:cs typeface="Courier"/>
              </a:rPr>
              <a:t>(</a:t>
            </a:r>
            <a:r>
              <a:rPr lang="en-US" sz="1800" dirty="0" err="1" smtClean="0">
                <a:latin typeface="Source Code Pro" pitchFamily="49" charset="0"/>
                <a:cs typeface="Courier"/>
              </a:rPr>
              <a:t>JsonError</a:t>
            </a:r>
            <a:r>
              <a:rPr lang="en-US" sz="1800" dirty="0" smtClean="0">
                <a:latin typeface="Source Code Pro" pitchFamily="49" charset="0"/>
                <a:cs typeface="Courier"/>
              </a:rPr>
              <a:t>("Timeout"))), 5, SECONDS) map { orders =&gt;</a:t>
            </a:r>
          </a:p>
          <a:p>
            <a:pPr marL="0" indent="0">
              <a:buNone/>
            </a:pPr>
            <a:r>
              <a:rPr lang="en-US" sz="1800" dirty="0" smtClean="0">
                <a:latin typeface="Source Code Pro" pitchFamily="49" charset="0"/>
                <a:cs typeface="Courier"/>
              </a:rPr>
              <a:t>        </a:t>
            </a:r>
            <a:r>
              <a:rPr lang="en-US" sz="1800" b="1" u="sng" dirty="0" err="1" smtClean="0">
                <a:latin typeface="Source Code Pro" pitchFamily="49" charset="0"/>
                <a:cs typeface="Courier"/>
              </a:rPr>
              <a:t>orders.fold</a:t>
            </a:r>
            <a:r>
              <a:rPr lang="en-US" sz="1800" dirty="0" smtClean="0">
                <a:latin typeface="Source Code Pro" pitchFamily="49" charset="0"/>
                <a:cs typeface="Courier"/>
              </a:rPr>
              <a:t>(</a:t>
            </a:r>
          </a:p>
          <a:p>
            <a:pPr marL="0" indent="0">
              <a:buNone/>
            </a:pPr>
            <a:r>
              <a:rPr lang="en-US" sz="1800" dirty="0" smtClean="0">
                <a:latin typeface="Source Code Pro" pitchFamily="49" charset="0"/>
                <a:cs typeface="Courier"/>
              </a:rPr>
              <a:t>          orders =&gt; Ok(</a:t>
            </a:r>
            <a:r>
              <a:rPr lang="en-US" sz="1800" dirty="0" err="1" smtClean="0">
                <a:latin typeface="Source Code Pro" pitchFamily="49" charset="0"/>
                <a:cs typeface="Courier"/>
              </a:rPr>
              <a:t>Json.toJson</a:t>
            </a:r>
            <a:r>
              <a:rPr lang="en-US" sz="1800" dirty="0" smtClean="0">
                <a:latin typeface="Source Code Pro" pitchFamily="49" charset="0"/>
                <a:cs typeface="Courier"/>
              </a:rPr>
              <a:t>(orders)),</a:t>
            </a:r>
          </a:p>
          <a:p>
            <a:pPr marL="0" indent="0">
              <a:buNone/>
            </a:pPr>
            <a:r>
              <a:rPr lang="en-US" sz="1800" dirty="0" smtClean="0">
                <a:latin typeface="Source Code Pro" pitchFamily="49" charset="0"/>
                <a:cs typeface="Courier"/>
              </a:rPr>
              <a:t>          error =&gt; Ok(</a:t>
            </a:r>
            <a:r>
              <a:rPr lang="en-US" sz="1800" dirty="0" err="1" smtClean="0">
                <a:latin typeface="Source Code Pro" pitchFamily="49" charset="0"/>
                <a:cs typeface="Courier"/>
              </a:rPr>
              <a:t>Json.toJson</a:t>
            </a:r>
            <a:r>
              <a:rPr lang="en-US" sz="1800" dirty="0" smtClean="0">
                <a:latin typeface="Source Code Pro" pitchFamily="49" charset="0"/>
                <a:cs typeface="Courier"/>
              </a:rPr>
              <a:t>(</a:t>
            </a:r>
            <a:r>
              <a:rPr lang="en-US" sz="1800" dirty="0" err="1" smtClean="0">
                <a:latin typeface="Source Code Pro" pitchFamily="49" charset="0"/>
                <a:cs typeface="Courier"/>
              </a:rPr>
              <a:t>JsonError</a:t>
            </a:r>
            <a:r>
              <a:rPr lang="en-US" sz="1800" dirty="0" smtClean="0">
                <a:latin typeface="Source Code Pro" pitchFamily="49" charset="0"/>
                <a:cs typeface="Courier"/>
              </a:rPr>
              <a:t>("Error")))</a:t>
            </a:r>
          </a:p>
          <a:p>
            <a:pPr marL="0" indent="0">
              <a:buNone/>
            </a:pP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p>
          <a:p>
            <a:pPr marL="0" indent="0">
              <a:buNone/>
            </a:pPr>
            <a:r>
              <a:rPr lang="en-US" sz="1800" dirty="0" smtClean="0">
                <a:latin typeface="Source Code Pro" pitchFamily="49" charset="0"/>
                <a:cs typeface="Courier"/>
              </a:rPr>
              <a:t>  }</a:t>
            </a:r>
            <a:endParaRPr lang="en-US" sz="1800" dirty="0">
              <a:latin typeface="Source Code Pro" pitchFamily="49" charset="0"/>
              <a:cs typeface="Courier"/>
            </a:endParaRPr>
          </a:p>
        </p:txBody>
      </p:sp>
    </p:spTree>
    <p:extLst>
      <p:ext uri="{BB962C8B-B14F-4D97-AF65-F5344CB8AC3E}">
        <p14:creationId xmlns:p14="http://schemas.microsoft.com/office/powerpoint/2010/main" val="165873159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Asynchronous responses in the real world</a:t>
            </a:r>
            <a:endParaRPr lang="en-US" dirty="0"/>
          </a:p>
        </p:txBody>
      </p:sp>
      <p:sp>
        <p:nvSpPr>
          <p:cNvPr id="3" name="Content Placeholder 2"/>
          <p:cNvSpPr>
            <a:spLocks noGrp="1"/>
          </p:cNvSpPr>
          <p:nvPr>
            <p:ph idx="1"/>
          </p:nvPr>
        </p:nvSpPr>
        <p:spPr>
          <a:xfrm>
            <a:off x="457200" y="1744216"/>
            <a:ext cx="8229600" cy="4925144"/>
          </a:xfrm>
        </p:spPr>
        <p:txBody>
          <a:bodyPr>
            <a:normAutofit lnSpcReduction="10000"/>
          </a:bodyPr>
          <a:lstStyle/>
          <a:p>
            <a:pPr marL="0" indent="0">
              <a:buNone/>
            </a:pPr>
            <a:r>
              <a:rPr lang="en-US" sz="1400" dirty="0">
                <a:latin typeface="Source Code Pro"/>
                <a:cs typeface="Source Code Pro"/>
              </a:rPr>
              <a:t> </a:t>
            </a:r>
            <a:r>
              <a:rPr lang="en-US" sz="1400" dirty="0" err="1">
                <a:latin typeface="Source Code Pro"/>
                <a:cs typeface="Source Code Pro"/>
              </a:rPr>
              <a:t>def</a:t>
            </a:r>
            <a:r>
              <a:rPr lang="en-US" sz="1400" dirty="0">
                <a:latin typeface="Source Code Pro"/>
                <a:cs typeface="Source Code Pro"/>
              </a:rPr>
              <a:t> </a:t>
            </a:r>
            <a:r>
              <a:rPr lang="en-US" sz="1400" dirty="0" err="1">
                <a:latin typeface="Source Code Pro"/>
                <a:cs typeface="Source Code Pro"/>
              </a:rPr>
              <a:t>WithFuture</a:t>
            </a:r>
            <a:r>
              <a:rPr lang="en-US" sz="1400" dirty="0">
                <a:latin typeface="Source Code Pro"/>
                <a:cs typeface="Source Code Pro"/>
              </a:rPr>
              <a:t>[T]</a:t>
            </a:r>
            <a:r>
              <a:rPr lang="en-US" sz="1400" dirty="0" smtClean="0">
                <a:latin typeface="Source Code Pro"/>
                <a:cs typeface="Source Code Pro"/>
              </a:rPr>
              <a:t>(</a:t>
            </a:r>
            <a:r>
              <a:rPr lang="en-US" sz="1400" dirty="0" err="1" smtClean="0">
                <a:latin typeface="Source Code Pro"/>
                <a:cs typeface="Source Code Pro"/>
              </a:rPr>
              <a:t>seconds:Int</a:t>
            </a:r>
            <a:r>
              <a:rPr lang="en-US" sz="1400" dirty="0" smtClean="0">
                <a:latin typeface="Source Code Pro"/>
                <a:cs typeface="Source Code Pro"/>
              </a:rPr>
              <a:t>)</a:t>
            </a:r>
            <a:r>
              <a:rPr lang="en-US" sz="1400" dirty="0">
                <a:latin typeface="Source Code Pro"/>
                <a:cs typeface="Source Code Pro"/>
              </a:rPr>
              <a:t>(f: =&gt; T)(implicit </a:t>
            </a:r>
            <a:r>
              <a:rPr lang="en-US" sz="1400" dirty="0" err="1">
                <a:latin typeface="Source Code Pro"/>
                <a:cs typeface="Source Code Pro"/>
              </a:rPr>
              <a:t>jsonHelper:Writes</a:t>
            </a:r>
            <a:r>
              <a:rPr lang="en-US" sz="1400" dirty="0">
                <a:latin typeface="Source Code Pro"/>
                <a:cs typeface="Source Code Pro"/>
              </a:rPr>
              <a:t>[T]) = {</a:t>
            </a:r>
          </a:p>
          <a:p>
            <a:pPr marL="0" indent="0">
              <a:buNone/>
            </a:pPr>
            <a:r>
              <a:rPr lang="en-US" sz="1400" dirty="0">
                <a:latin typeface="Source Code Pro"/>
                <a:cs typeface="Source Code Pro"/>
              </a:rPr>
              <a:t>    </a:t>
            </a:r>
            <a:r>
              <a:rPr lang="en-US" sz="1400" dirty="0" err="1">
                <a:latin typeface="Source Code Pro"/>
                <a:cs typeface="Source Code Pro"/>
              </a:rPr>
              <a:t>Async</a:t>
            </a: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Akka.future</a:t>
            </a:r>
            <a:r>
              <a:rPr lang="en-US" sz="1400" dirty="0">
                <a:latin typeface="Source Code Pro"/>
                <a:cs typeface="Source Code Pro"/>
              </a:rPr>
              <a:t> {</a:t>
            </a:r>
          </a:p>
          <a:p>
            <a:pPr marL="0" indent="0">
              <a:buNone/>
            </a:pPr>
            <a:r>
              <a:rPr lang="en-US" sz="1400" dirty="0">
                <a:latin typeface="Source Code Pro"/>
                <a:cs typeface="Source Code Pro"/>
              </a:rPr>
              <a:t>        f</a:t>
            </a:r>
          </a:p>
          <a:p>
            <a:pPr marL="0" indent="0">
              <a:buNone/>
            </a:pPr>
            <a:r>
              <a:rPr lang="en-US" sz="1400" dirty="0">
                <a:latin typeface="Source Code Pro"/>
                <a:cs typeface="Source Code Pro"/>
              </a:rPr>
              <a:t>      } </a:t>
            </a:r>
            <a:r>
              <a:rPr lang="en-US" sz="1400" dirty="0" err="1">
                <a:latin typeface="Source Code Pro"/>
                <a:cs typeface="Source Code Pro"/>
              </a:rPr>
              <a:t>orTimeout</a:t>
            </a:r>
            <a:r>
              <a:rPr lang="en-US" sz="1400" dirty="0">
                <a:latin typeface="Source Code Pro"/>
                <a:cs typeface="Source Code Pro"/>
              </a:rPr>
              <a:t>(Ok(</a:t>
            </a:r>
            <a:r>
              <a:rPr lang="en-US" sz="1400" dirty="0" err="1">
                <a:latin typeface="Source Code Pro"/>
                <a:cs typeface="Source Code Pro"/>
              </a:rPr>
              <a:t>Json.toJson</a:t>
            </a:r>
            <a:r>
              <a:rPr lang="en-US" sz="1400" dirty="0">
                <a:latin typeface="Source Code Pro"/>
                <a:cs typeface="Source Code Pro"/>
              </a:rPr>
              <a:t>(</a:t>
            </a:r>
            <a:r>
              <a:rPr lang="en-US" sz="1400" dirty="0" err="1">
                <a:latin typeface="Source Code Pro"/>
                <a:cs typeface="Source Code Pro"/>
              </a:rPr>
              <a:t>JsonError</a:t>
            </a:r>
            <a:r>
              <a:rPr lang="en-US" sz="1400" dirty="0" smtClean="0">
                <a:latin typeface="Source Code Pro"/>
                <a:cs typeface="Source Code Pro"/>
              </a:rPr>
              <a:t>(”..."</a:t>
            </a:r>
            <a:r>
              <a:rPr lang="en-US" sz="1400" dirty="0">
                <a:latin typeface="Source Code Pro"/>
                <a:cs typeface="Source Code Pro"/>
              </a:rPr>
              <a:t>))), seconds</a:t>
            </a:r>
            <a:r>
              <a:rPr lang="en-US" sz="1400" dirty="0" smtClean="0">
                <a:latin typeface="Source Code Pro"/>
                <a:cs typeface="Source Code Pro"/>
              </a:rPr>
              <a:t>, SECONDS</a:t>
            </a:r>
            <a:r>
              <a:rPr lang="en-US" sz="1400" dirty="0">
                <a:latin typeface="Source Code Pro"/>
                <a:cs typeface="Source Code Pro"/>
              </a:rPr>
              <a:t>) map { result =&gt;</a:t>
            </a:r>
          </a:p>
          <a:p>
            <a:pPr marL="0" indent="0">
              <a:buNone/>
            </a:pPr>
            <a:r>
              <a:rPr lang="en-US" sz="1400" dirty="0">
                <a:latin typeface="Source Code Pro"/>
                <a:cs typeface="Source Code Pro"/>
              </a:rPr>
              <a:t>        </a:t>
            </a:r>
            <a:r>
              <a:rPr lang="en-US" sz="1400" dirty="0" err="1">
                <a:latin typeface="Source Code Pro"/>
                <a:cs typeface="Source Code Pro"/>
              </a:rPr>
              <a:t>result.fold</a:t>
            </a:r>
            <a:r>
              <a:rPr lang="en-US" sz="1400" dirty="0">
                <a:latin typeface="Source Code Pro"/>
                <a:cs typeface="Source Code Pro"/>
              </a:rPr>
              <a:t>(</a:t>
            </a:r>
          </a:p>
          <a:p>
            <a:pPr marL="0" indent="0">
              <a:buNone/>
            </a:pPr>
            <a:r>
              <a:rPr lang="en-US" sz="1400" dirty="0">
                <a:latin typeface="Source Code Pro"/>
                <a:cs typeface="Source Code Pro"/>
              </a:rPr>
              <a:t>          data =&gt; Ok(</a:t>
            </a:r>
            <a:r>
              <a:rPr lang="en-US" sz="1400" dirty="0" err="1">
                <a:latin typeface="Source Code Pro"/>
                <a:cs typeface="Source Code Pro"/>
              </a:rPr>
              <a:t>Json.toJson</a:t>
            </a:r>
            <a:r>
              <a:rPr lang="en-US" sz="1400" dirty="0">
                <a:latin typeface="Source Code Pro"/>
                <a:cs typeface="Source Code Pro"/>
              </a:rPr>
              <a:t>(data)),</a:t>
            </a:r>
          </a:p>
          <a:p>
            <a:pPr marL="0" indent="0">
              <a:buNone/>
            </a:pPr>
            <a:r>
              <a:rPr lang="en-US" sz="1400" dirty="0">
                <a:latin typeface="Source Code Pro"/>
                <a:cs typeface="Source Code Pro"/>
              </a:rPr>
              <a:t>          error =&gt; Ok(</a:t>
            </a:r>
            <a:r>
              <a:rPr lang="en-US" sz="1400" dirty="0" err="1">
                <a:latin typeface="Source Code Pro"/>
                <a:cs typeface="Source Code Pro"/>
              </a:rPr>
              <a:t>Json.toJson</a:t>
            </a:r>
            <a:r>
              <a:rPr lang="en-US" sz="1400" dirty="0">
                <a:latin typeface="Source Code Pro"/>
                <a:cs typeface="Source Code Pro"/>
              </a:rPr>
              <a:t>(</a:t>
            </a:r>
            <a:r>
              <a:rPr lang="en-US" sz="1400" dirty="0" err="1">
                <a:latin typeface="Source Code Pro"/>
                <a:cs typeface="Source Code Pro"/>
              </a:rPr>
              <a:t>JsonError</a:t>
            </a:r>
            <a:r>
              <a:rPr lang="en-US" sz="1400" dirty="0">
                <a:latin typeface="Source Code Pro"/>
                <a:cs typeface="Source Code Pro"/>
              </a:rPr>
              <a:t>("Error")))</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p>
          <a:p>
            <a:pPr marL="0" indent="0">
              <a:buNone/>
            </a:pPr>
            <a:endParaRPr lang="en-US" sz="1400" dirty="0">
              <a:latin typeface="Source Code Pro"/>
              <a:cs typeface="Source Code Pro"/>
            </a:endParaRPr>
          </a:p>
          <a:p>
            <a:pPr marL="0" indent="0">
              <a:buNone/>
            </a:pPr>
            <a:r>
              <a:rPr lang="en-US" sz="1400" b="1" dirty="0">
                <a:latin typeface="Source Code Pro"/>
                <a:cs typeface="Source Code Pro"/>
              </a:rPr>
              <a:t>  </a:t>
            </a:r>
            <a:r>
              <a:rPr lang="en-US" sz="1600" b="1" dirty="0" err="1">
                <a:latin typeface="Source Code Pro"/>
                <a:cs typeface="Source Code Pro"/>
              </a:rPr>
              <a:t>def</a:t>
            </a:r>
            <a:r>
              <a:rPr lang="en-US" sz="1600" b="1" dirty="0">
                <a:latin typeface="Source Code Pro"/>
                <a:cs typeface="Source Code Pro"/>
              </a:rPr>
              <a:t> </a:t>
            </a:r>
            <a:r>
              <a:rPr lang="en-US" sz="1600" b="1" dirty="0" err="1">
                <a:latin typeface="Source Code Pro"/>
                <a:cs typeface="Source Code Pro"/>
              </a:rPr>
              <a:t>prettyOrders</a:t>
            </a:r>
            <a:r>
              <a:rPr lang="en-US" sz="1600" b="1" dirty="0">
                <a:latin typeface="Source Code Pro"/>
                <a:cs typeface="Source Code Pro"/>
              </a:rPr>
              <a:t> = Action {</a:t>
            </a:r>
          </a:p>
          <a:p>
            <a:pPr marL="0" indent="0">
              <a:buNone/>
            </a:pPr>
            <a:r>
              <a:rPr lang="en-US" sz="1600" b="1" dirty="0">
                <a:latin typeface="Source Code Pro"/>
                <a:cs typeface="Source Code Pro"/>
              </a:rPr>
              <a:t>    </a:t>
            </a:r>
            <a:r>
              <a:rPr lang="en-US" sz="1600" b="1" dirty="0" err="1">
                <a:latin typeface="Source Code Pro"/>
                <a:cs typeface="Source Code Pro"/>
              </a:rPr>
              <a:t>WithFuture</a:t>
            </a:r>
            <a:r>
              <a:rPr lang="en-US" sz="1600" b="1" dirty="0">
                <a:latin typeface="Source Code Pro"/>
                <a:cs typeface="Source Code Pro"/>
              </a:rPr>
              <a:t>(1) {</a:t>
            </a:r>
          </a:p>
          <a:p>
            <a:pPr marL="0" indent="0">
              <a:buNone/>
            </a:pPr>
            <a:r>
              <a:rPr lang="en-US" sz="1600" b="1" dirty="0">
                <a:latin typeface="Source Code Pro"/>
                <a:cs typeface="Source Code Pro"/>
              </a:rPr>
              <a:t>      </a:t>
            </a:r>
            <a:r>
              <a:rPr lang="en-US" sz="1600" b="1" dirty="0" err="1">
                <a:latin typeface="Source Code Pro"/>
                <a:cs typeface="Source Code Pro"/>
              </a:rPr>
              <a:t>SalesOrder.findAll</a:t>
            </a:r>
            <a:endParaRPr lang="en-US" sz="1600" b="1" dirty="0">
              <a:latin typeface="Source Code Pro"/>
              <a:cs typeface="Source Code Pro"/>
            </a:endParaRPr>
          </a:p>
          <a:p>
            <a:pPr marL="0" indent="0">
              <a:buNone/>
            </a:pPr>
            <a:r>
              <a:rPr lang="en-US" sz="1600" b="1" dirty="0">
                <a:latin typeface="Source Code Pro"/>
                <a:cs typeface="Source Code Pro"/>
              </a:rPr>
              <a:t>    }</a:t>
            </a:r>
          </a:p>
          <a:p>
            <a:pPr marL="0" indent="0">
              <a:buNone/>
            </a:pPr>
            <a:r>
              <a:rPr lang="en-US" sz="1600" b="1" dirty="0">
                <a:latin typeface="Source Code Pro"/>
                <a:cs typeface="Source Code Pro"/>
              </a:rPr>
              <a:t>  }</a:t>
            </a:r>
          </a:p>
        </p:txBody>
      </p:sp>
    </p:spTree>
    <p:extLst>
      <p:ext uri="{BB962C8B-B14F-4D97-AF65-F5344CB8AC3E}">
        <p14:creationId xmlns:p14="http://schemas.microsoft.com/office/powerpoint/2010/main" val="32365718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igstock-Smart-idea-as-bulb-in-think-bu-23882996.jpg"/>
          <p:cNvPicPr>
            <a:picLocks noChangeAspect="1"/>
          </p:cNvPicPr>
          <p:nvPr/>
        </p:nvPicPr>
        <p:blipFill rotWithShape="1">
          <a:blip r:embed="rId2" cstate="print">
            <a:extLst>
              <a:ext uri="{28A0092B-C50C-407E-A947-70E740481C1C}">
                <a14:useLocalDpi xmlns:a14="http://schemas.microsoft.com/office/drawing/2010/main" val="0"/>
              </a:ext>
            </a:extLst>
          </a:blip>
          <a:srcRect l="8075" t="10261" r="8851" b="11012"/>
          <a:stretch/>
        </p:blipFill>
        <p:spPr>
          <a:xfrm>
            <a:off x="0" y="26707"/>
            <a:ext cx="9144000" cy="6831293"/>
          </a:xfrm>
          <a:prstGeom prst="rect">
            <a:avLst/>
          </a:prstGeom>
        </p:spPr>
      </p:pic>
      <p:sp>
        <p:nvSpPr>
          <p:cNvPr id="3" name="Content Placeholder 2"/>
          <p:cNvSpPr>
            <a:spLocks noGrp="1"/>
          </p:cNvSpPr>
          <p:nvPr>
            <p:ph idx="1"/>
          </p:nvPr>
        </p:nvSpPr>
        <p:spPr>
          <a:xfrm>
            <a:off x="0" y="4293097"/>
            <a:ext cx="9144000" cy="1440159"/>
          </a:xfrm>
          <a:solidFill>
            <a:srgbClr val="D5D0D6">
              <a:alpha val="78039"/>
            </a:srgbClr>
          </a:solidFill>
        </p:spPr>
        <p:txBody>
          <a:bodyPr vert="horz" lIns="91440" tIns="45720" rIns="91440" bIns="45720" rtlCol="0" anchor="ctr" anchorCtr="0">
            <a:normAutofit/>
          </a:bodyPr>
          <a:lstStyle/>
          <a:p>
            <a:pPr marL="0" indent="0" algn="ctr">
              <a:buNone/>
            </a:pPr>
            <a:r>
              <a:rPr lang="en-US" sz="4000" dirty="0">
                <a:solidFill>
                  <a:schemeClr val="bg1">
                    <a:lumMod val="75000"/>
                  </a:schemeClr>
                </a:solidFill>
                <a:cs typeface="Arial"/>
              </a:rPr>
              <a:t>Demo: Promises, Futures and asynchronous responses</a:t>
            </a:r>
          </a:p>
        </p:txBody>
      </p:sp>
    </p:spTree>
    <p:extLst>
      <p:ext uri="{BB962C8B-B14F-4D97-AF65-F5344CB8AC3E}">
        <p14:creationId xmlns:p14="http://schemas.microsoft.com/office/powerpoint/2010/main" val="86423286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What we’ll do today</a:t>
            </a:r>
            <a:endParaRPr lang="en-US" dirty="0"/>
          </a:p>
        </p:txBody>
      </p:sp>
      <p:sp>
        <p:nvSpPr>
          <p:cNvPr id="3" name="Content Placeholder 2"/>
          <p:cNvSpPr>
            <a:spLocks noGrp="1"/>
          </p:cNvSpPr>
          <p:nvPr>
            <p:ph idx="1"/>
          </p:nvPr>
        </p:nvSpPr>
        <p:spPr/>
        <p:txBody>
          <a:bodyPr>
            <a:noAutofit/>
          </a:bodyPr>
          <a:lstStyle/>
          <a:p>
            <a:pPr marL="0" indent="0">
              <a:buNone/>
            </a:pPr>
            <a:r>
              <a:rPr lang="es-ES_tradnl" sz="4400" dirty="0" err="1" smtClean="0"/>
              <a:t>Take</a:t>
            </a:r>
            <a:r>
              <a:rPr lang="es-ES_tradnl" sz="4400" dirty="0" smtClean="0"/>
              <a:t> a look at </a:t>
            </a:r>
            <a:r>
              <a:rPr lang="es-ES_tradnl" sz="4400" dirty="0" err="1" smtClean="0"/>
              <a:t>Play’s</a:t>
            </a:r>
            <a:r>
              <a:rPr lang="es-ES_tradnl" sz="4400" dirty="0" smtClean="0"/>
              <a:t> </a:t>
            </a:r>
            <a:r>
              <a:rPr lang="es-ES_tradnl" sz="4400" dirty="0" err="1" smtClean="0"/>
              <a:t>asynchronous</a:t>
            </a:r>
            <a:r>
              <a:rPr lang="es-ES_tradnl" sz="4400" dirty="0" smtClean="0"/>
              <a:t> </a:t>
            </a:r>
            <a:r>
              <a:rPr lang="es-ES_tradnl" sz="4400" dirty="0" err="1" smtClean="0"/>
              <a:t>capabilities</a:t>
            </a:r>
            <a:endParaRPr lang="es-ES_tradnl" sz="4400" dirty="0" smtClean="0"/>
          </a:p>
          <a:p>
            <a:endParaRPr lang="es-ES_tradnl" sz="4400" dirty="0" smtClean="0"/>
          </a:p>
          <a:p>
            <a:pPr marL="0" indent="0">
              <a:buNone/>
            </a:pPr>
            <a:r>
              <a:rPr lang="es-ES_tradnl" sz="4400" dirty="0" smtClean="0"/>
              <a:t>Real </a:t>
            </a:r>
            <a:r>
              <a:rPr lang="es-ES_tradnl" sz="4400" dirty="0" err="1" smtClean="0"/>
              <a:t>world</a:t>
            </a:r>
            <a:r>
              <a:rPr lang="es-ES_tradnl" sz="4400" dirty="0" smtClean="0"/>
              <a:t> </a:t>
            </a:r>
            <a:r>
              <a:rPr lang="es-ES_tradnl" sz="4400" dirty="0" err="1" smtClean="0"/>
              <a:t>usage</a:t>
            </a:r>
            <a:r>
              <a:rPr lang="es-ES_tradnl" sz="4400" dirty="0" smtClean="0"/>
              <a:t> </a:t>
            </a:r>
            <a:r>
              <a:rPr lang="es-ES_tradnl" sz="4400" dirty="0" err="1" smtClean="0"/>
              <a:t>scenarios</a:t>
            </a:r>
            <a:endParaRPr lang="es-ES_tradnl" sz="4400" dirty="0"/>
          </a:p>
        </p:txBody>
      </p:sp>
    </p:spTree>
    <p:extLst>
      <p:ext uri="{BB962C8B-B14F-4D97-AF65-F5344CB8AC3E}">
        <p14:creationId xmlns:p14="http://schemas.microsoft.com/office/powerpoint/2010/main" val="12093706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Asynchronous web services</a:t>
            </a:r>
            <a:endParaRPr lang="en-US" dirty="0"/>
          </a:p>
        </p:txBody>
      </p:sp>
      <p:sp>
        <p:nvSpPr>
          <p:cNvPr id="4" name="Content Placeholder 3"/>
          <p:cNvSpPr>
            <a:spLocks noGrp="1"/>
          </p:cNvSpPr>
          <p:nvPr>
            <p:ph idx="1"/>
          </p:nvPr>
        </p:nvSpPr>
        <p:spPr>
          <a:xfrm>
            <a:off x="457200" y="1783357"/>
            <a:ext cx="8229600" cy="4525963"/>
          </a:xfrm>
        </p:spPr>
        <p:txBody>
          <a:bodyPr vert="horz" lIns="91440" tIns="45720" rIns="91440" bIns="45720" rtlCol="0" anchor="ctr">
            <a:normAutofit/>
          </a:bodyPr>
          <a:lstStyle/>
          <a:p>
            <a:pPr marL="0" indent="0">
              <a:buNone/>
            </a:pPr>
            <a:r>
              <a:rPr lang="en-US" sz="2400" dirty="0" err="1">
                <a:latin typeface="Source Code Pro" pitchFamily="49" charset="0"/>
                <a:cs typeface="Courier"/>
              </a:rPr>
              <a:t>Async</a:t>
            </a:r>
            <a:r>
              <a:rPr lang="en-US" sz="2400" dirty="0">
                <a:latin typeface="Source Code Pro" pitchFamily="49" charset="0"/>
                <a:cs typeface="Courier"/>
              </a:rPr>
              <a:t> {</a:t>
            </a:r>
          </a:p>
          <a:p>
            <a:pPr marL="0" indent="0">
              <a:buNone/>
            </a:pPr>
            <a:r>
              <a:rPr lang="en-US" sz="2400" dirty="0">
                <a:latin typeface="Source Code Pro" pitchFamily="49" charset="0"/>
                <a:cs typeface="Courier"/>
              </a:rPr>
              <a:t>	</a:t>
            </a:r>
            <a:r>
              <a:rPr lang="en-US" sz="2400" dirty="0" err="1">
                <a:latin typeface="Source Code Pro" pitchFamily="49" charset="0"/>
                <a:cs typeface="Courier"/>
              </a:rPr>
              <a:t>WS.url</a:t>
            </a:r>
            <a:r>
              <a:rPr lang="en-US" sz="2400" dirty="0">
                <a:latin typeface="Source Code Pro" pitchFamily="49" charset="0"/>
                <a:cs typeface="Courier"/>
              </a:rPr>
              <a:t>("http://.../").get().map { </a:t>
            </a:r>
            <a:r>
              <a:rPr lang="en-US" sz="2400" dirty="0" err="1" smtClean="0">
                <a:latin typeface="Source Code Pro" pitchFamily="49" charset="0"/>
                <a:cs typeface="Courier"/>
              </a:rPr>
              <a:t>resp</a:t>
            </a:r>
            <a:r>
              <a:rPr lang="en-US" sz="2400" dirty="0" smtClean="0">
                <a:latin typeface="Source Code Pro" pitchFamily="49" charset="0"/>
                <a:cs typeface="Courier"/>
              </a:rPr>
              <a:t> </a:t>
            </a:r>
            <a:r>
              <a:rPr lang="en-US" sz="2400" dirty="0">
                <a:latin typeface="Source Code Pro" pitchFamily="49" charset="0"/>
                <a:cs typeface="Courier"/>
              </a:rPr>
              <a:t>=&gt;</a:t>
            </a:r>
          </a:p>
          <a:p>
            <a:pPr marL="0" indent="0">
              <a:buNone/>
            </a:pPr>
            <a:r>
              <a:rPr lang="en-US" sz="2400" dirty="0">
                <a:latin typeface="Source Code Pro" pitchFamily="49" charset="0"/>
                <a:cs typeface="Courier"/>
              </a:rPr>
              <a:t>		Ok(</a:t>
            </a:r>
            <a:r>
              <a:rPr lang="en-US" sz="2400" dirty="0" err="1">
                <a:latin typeface="Source Code Pro" pitchFamily="49" charset="0"/>
                <a:cs typeface="Courier"/>
              </a:rPr>
              <a:t>someJsonContent</a:t>
            </a:r>
            <a:r>
              <a:rPr lang="en-US" sz="2400" dirty="0">
                <a:latin typeface="Source Code Pro" pitchFamily="49" charset="0"/>
                <a:cs typeface="Courier"/>
              </a:rPr>
              <a:t>(response))</a:t>
            </a:r>
          </a:p>
          <a:p>
            <a:pPr marL="0" indent="0">
              <a:buNone/>
            </a:pPr>
            <a:r>
              <a:rPr lang="en-US" sz="2400" dirty="0">
                <a:latin typeface="Source Code Pro" pitchFamily="49" charset="0"/>
                <a:cs typeface="Courier"/>
              </a:rPr>
              <a:t>	}</a:t>
            </a:r>
          </a:p>
          <a:p>
            <a:pPr marL="0" indent="0">
              <a:buNone/>
            </a:pPr>
            <a:r>
              <a:rPr lang="en-US" sz="2400" dirty="0">
                <a:latin typeface="Source Code Pro" pitchFamily="49" charset="0"/>
                <a:cs typeface="Courier"/>
              </a:rPr>
              <a:t>}</a:t>
            </a:r>
          </a:p>
        </p:txBody>
      </p:sp>
    </p:spTree>
    <p:extLst>
      <p:ext uri="{BB962C8B-B14F-4D97-AF65-F5344CB8AC3E}">
        <p14:creationId xmlns:p14="http://schemas.microsoft.com/office/powerpoint/2010/main" val="81790969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igstock-Smart-idea-as-bulb-in-think-bu-23882996.jpg"/>
          <p:cNvPicPr>
            <a:picLocks noChangeAspect="1"/>
          </p:cNvPicPr>
          <p:nvPr/>
        </p:nvPicPr>
        <p:blipFill rotWithShape="1">
          <a:blip r:embed="rId2" cstate="print">
            <a:extLst>
              <a:ext uri="{28A0092B-C50C-407E-A947-70E740481C1C}">
                <a14:useLocalDpi xmlns:a14="http://schemas.microsoft.com/office/drawing/2010/main" val="0"/>
              </a:ext>
            </a:extLst>
          </a:blip>
          <a:srcRect l="8075" t="10261" r="8851" b="11012"/>
          <a:stretch/>
        </p:blipFill>
        <p:spPr>
          <a:xfrm>
            <a:off x="0" y="26707"/>
            <a:ext cx="9144000" cy="6831293"/>
          </a:xfrm>
          <a:prstGeom prst="rect">
            <a:avLst/>
          </a:prstGeom>
        </p:spPr>
      </p:pic>
      <p:sp>
        <p:nvSpPr>
          <p:cNvPr id="3" name="Content Placeholder 2"/>
          <p:cNvSpPr>
            <a:spLocks noGrp="1"/>
          </p:cNvSpPr>
          <p:nvPr>
            <p:ph idx="1"/>
          </p:nvPr>
        </p:nvSpPr>
        <p:spPr>
          <a:xfrm>
            <a:off x="0" y="4293097"/>
            <a:ext cx="9144000" cy="1440159"/>
          </a:xfrm>
          <a:solidFill>
            <a:srgbClr val="D5D0D6">
              <a:alpha val="78039"/>
            </a:srgbClr>
          </a:solidFill>
        </p:spPr>
        <p:txBody>
          <a:bodyPr vert="horz" lIns="91440" tIns="45720" rIns="91440" bIns="45720" rtlCol="0" anchor="ctr" anchorCtr="0">
            <a:normAutofit/>
          </a:bodyPr>
          <a:lstStyle/>
          <a:p>
            <a:pPr marL="0" indent="0" algn="ctr">
              <a:buNone/>
            </a:pPr>
            <a:r>
              <a:rPr lang="en-US" sz="4000" dirty="0">
                <a:solidFill>
                  <a:schemeClr val="bg1">
                    <a:lumMod val="75000"/>
                  </a:schemeClr>
                </a:solidFill>
                <a:cs typeface="Arial"/>
              </a:rPr>
              <a:t>Demo: </a:t>
            </a:r>
            <a:r>
              <a:rPr lang="en-US" sz="4000" dirty="0" smtClean="0">
                <a:solidFill>
                  <a:schemeClr val="bg1">
                    <a:lumMod val="75000"/>
                  </a:schemeClr>
                </a:solidFill>
                <a:cs typeface="Arial"/>
              </a:rPr>
              <a:t>Asynchronous web services</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118351861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bigstock-Question-marks-written-on-blac-23780108.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2394"/>
            <a:ext cx="9143999" cy="6845605"/>
          </a:xfrm>
          <a:prstGeom prst="rect">
            <a:avLst/>
          </a:prstGeom>
        </p:spPr>
      </p:pic>
      <p:sp>
        <p:nvSpPr>
          <p:cNvPr id="5" name="Rectangle 4"/>
          <p:cNvSpPr/>
          <p:nvPr/>
        </p:nvSpPr>
        <p:spPr>
          <a:xfrm>
            <a:off x="0" y="4149080"/>
            <a:ext cx="9144000" cy="1800200"/>
          </a:xfrm>
          <a:prstGeom prst="rect">
            <a:avLst/>
          </a:prstGeom>
          <a:solidFill>
            <a:srgbClr val="D5D0D6">
              <a:alpha val="78039"/>
            </a:srgbClr>
          </a:solidFill>
        </p:spPr>
        <p:txBody>
          <a:bodyPr vert="horz" lIns="108000" tIns="0" rIns="108000" bIns="295200" rtlCol="0" anchor="ctr" anchorCtr="0">
            <a:noAutofit/>
          </a:bodyPr>
          <a:lstStyle/>
          <a:p>
            <a:pPr algn="ctr" defTabSz="457200" eaLnBrk="1" hangingPunct="1">
              <a:lnSpc>
                <a:spcPct val="130000"/>
              </a:lnSpc>
              <a:spcBef>
                <a:spcPct val="20000"/>
              </a:spcBef>
              <a:buFont typeface="Arial"/>
              <a:buNone/>
            </a:pPr>
            <a:r>
              <a:rPr lang="en-US" sz="8800" dirty="0" smtClean="0">
                <a:solidFill>
                  <a:schemeClr val="bg1">
                    <a:lumMod val="75000"/>
                  </a:schemeClr>
                </a:solidFill>
                <a:latin typeface="Calluna Sans" pitchFamily="50" charset="0"/>
                <a:ea typeface="+mn-ea"/>
                <a:cs typeface="Arial"/>
              </a:rPr>
              <a:t>IO WHAT??</a:t>
            </a:r>
            <a:endParaRPr lang="en-US" sz="8800" dirty="0">
              <a:solidFill>
                <a:schemeClr val="bg1">
                  <a:lumMod val="75000"/>
                </a:schemeClr>
              </a:solidFill>
              <a:latin typeface="Calluna Sans" pitchFamily="50" charset="0"/>
              <a:ea typeface="+mn-ea"/>
              <a:cs typeface="Arial"/>
            </a:endParaRPr>
          </a:p>
        </p:txBody>
      </p:sp>
    </p:spTree>
    <p:extLst>
      <p:ext uri="{BB962C8B-B14F-4D97-AF65-F5344CB8AC3E}">
        <p14:creationId xmlns:p14="http://schemas.microsoft.com/office/powerpoint/2010/main" val="367475505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Reactive IO</a:t>
            </a:r>
            <a:endParaRPr lang="en-US" dirty="0"/>
          </a:p>
        </p:txBody>
      </p:sp>
      <p:sp>
        <p:nvSpPr>
          <p:cNvPr id="3" name="Content Placeholder 2"/>
          <p:cNvSpPr>
            <a:spLocks noGrp="1"/>
          </p:cNvSpPr>
          <p:nvPr>
            <p:ph idx="1"/>
          </p:nvPr>
        </p:nvSpPr>
        <p:spPr>
          <a:xfrm>
            <a:off x="0" y="2420888"/>
            <a:ext cx="9144000" cy="2376264"/>
          </a:xfrm>
          <a:solidFill>
            <a:srgbClr val="D5D0D6">
              <a:alpha val="78039"/>
            </a:srgbClr>
          </a:solidFill>
        </p:spPr>
        <p:txBody>
          <a:bodyPr vert="horz" lIns="108000" tIns="324000" rIns="108000" bIns="360000" rtlCol="0" anchor="ctr" anchorCtr="0">
            <a:noAutofit/>
          </a:bodyPr>
          <a:lstStyle/>
          <a:p>
            <a:pPr algn="ctr" fontAlgn="base">
              <a:spcAft>
                <a:spcPct val="0"/>
              </a:spcAft>
              <a:buNone/>
            </a:pPr>
            <a:r>
              <a:rPr lang="en-US" sz="8000" dirty="0">
                <a:solidFill>
                  <a:schemeClr val="bg1">
                    <a:lumMod val="75000"/>
                  </a:schemeClr>
                </a:solidFill>
                <a:cs typeface="Arial"/>
              </a:rPr>
              <a:t>“Don’t call us, </a:t>
            </a:r>
            <a:r>
              <a:rPr lang="en-US" sz="8000" dirty="0" smtClean="0">
                <a:solidFill>
                  <a:schemeClr val="bg1">
                    <a:lumMod val="75000"/>
                  </a:schemeClr>
                </a:solidFill>
                <a:cs typeface="Arial"/>
              </a:rPr>
              <a:t>we’ll </a:t>
            </a:r>
            <a:r>
              <a:rPr lang="en-US" sz="8000" dirty="0">
                <a:solidFill>
                  <a:schemeClr val="bg1">
                    <a:lumMod val="75000"/>
                  </a:schemeClr>
                </a:solidFill>
                <a:cs typeface="Arial"/>
              </a:rPr>
              <a:t>call you”</a:t>
            </a:r>
          </a:p>
        </p:txBody>
      </p:sp>
    </p:spTree>
    <p:extLst>
      <p:ext uri="{BB962C8B-B14F-4D97-AF65-F5344CB8AC3E}">
        <p14:creationId xmlns:p14="http://schemas.microsoft.com/office/powerpoint/2010/main" val="158990790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Reactive IO</a:t>
            </a:r>
            <a:endParaRPr lang="en-US" dirty="0"/>
          </a:p>
        </p:txBody>
      </p:sp>
      <p:sp>
        <p:nvSpPr>
          <p:cNvPr id="3" name="Content Placeholder 2"/>
          <p:cNvSpPr>
            <a:spLocks noGrp="1"/>
          </p:cNvSpPr>
          <p:nvPr>
            <p:ph idx="1"/>
          </p:nvPr>
        </p:nvSpPr>
        <p:spPr/>
        <p:txBody>
          <a:bodyPr anchor="ctr">
            <a:normAutofit/>
          </a:bodyPr>
          <a:lstStyle/>
          <a:p>
            <a:pPr marL="0" indent="0">
              <a:buNone/>
            </a:pPr>
            <a:r>
              <a:rPr lang="en-US" sz="6000" dirty="0" smtClean="0"/>
              <a:t>Enumerator = producer</a:t>
            </a:r>
          </a:p>
          <a:p>
            <a:pPr marL="0" indent="0">
              <a:buNone/>
            </a:pPr>
            <a:endParaRPr lang="en-US" sz="6000" dirty="0" smtClean="0"/>
          </a:p>
          <a:p>
            <a:pPr marL="0" indent="0">
              <a:buNone/>
            </a:pPr>
            <a:r>
              <a:rPr lang="en-US" sz="6000" dirty="0" err="1" smtClean="0"/>
              <a:t>Iteratee</a:t>
            </a:r>
            <a:r>
              <a:rPr lang="en-US" sz="6000" dirty="0" smtClean="0"/>
              <a:t> = consumer</a:t>
            </a:r>
          </a:p>
        </p:txBody>
      </p:sp>
    </p:spTree>
    <p:extLst>
      <p:ext uri="{BB962C8B-B14F-4D97-AF65-F5344CB8AC3E}">
        <p14:creationId xmlns:p14="http://schemas.microsoft.com/office/powerpoint/2010/main" val="37671650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Enumerators: the theory</a:t>
            </a:r>
            <a:endParaRPr lang="en-US" dirty="0"/>
          </a:p>
        </p:txBody>
      </p:sp>
      <p:sp>
        <p:nvSpPr>
          <p:cNvPr id="5" name="Content Placeholder 3"/>
          <p:cNvSpPr>
            <a:spLocks noGrp="1"/>
          </p:cNvSpPr>
          <p:nvPr>
            <p:ph idx="1"/>
          </p:nvPr>
        </p:nvSpPr>
        <p:spPr>
          <a:xfrm>
            <a:off x="457200" y="1783357"/>
            <a:ext cx="8229600" cy="2653755"/>
          </a:xfrm>
        </p:spPr>
        <p:txBody>
          <a:bodyPr vert="horz" lIns="91440" tIns="45720" rIns="91440" bIns="45720" rtlCol="0" anchor="ctr">
            <a:normAutofit/>
          </a:bodyPr>
          <a:lstStyle/>
          <a:p>
            <a:pPr marL="0" indent="0">
              <a:buNone/>
            </a:pPr>
            <a:r>
              <a:rPr lang="en-US" sz="2400" dirty="0" smtClean="0">
                <a:latin typeface="Source Code Pro"/>
                <a:cs typeface="Source Code Pro"/>
              </a:rPr>
              <a:t>trait Enumerator[E] {</a:t>
            </a:r>
          </a:p>
          <a:p>
            <a:pPr marL="0" indent="0">
              <a:buNone/>
            </a:pPr>
            <a:r>
              <a:rPr lang="en-US" sz="2400" dirty="0" smtClean="0">
                <a:latin typeface="Source Code Pro"/>
                <a:cs typeface="Source Code Pro"/>
              </a:rPr>
              <a:t>	</a:t>
            </a:r>
            <a:r>
              <a:rPr lang="en-US" sz="2400" dirty="0" err="1" smtClean="0">
                <a:latin typeface="Source Code Pro"/>
                <a:cs typeface="Source Code Pro"/>
              </a:rPr>
              <a:t>def</a:t>
            </a:r>
            <a:r>
              <a:rPr lang="en-US" sz="2400" dirty="0" smtClean="0">
                <a:latin typeface="Source Code Pro"/>
                <a:cs typeface="Source Code Pro"/>
              </a:rPr>
              <a:t> apply[A](</a:t>
            </a:r>
            <a:r>
              <a:rPr lang="en-US" sz="2400" dirty="0" err="1" smtClean="0">
                <a:latin typeface="Source Code Pro"/>
                <a:cs typeface="Source Code Pro"/>
              </a:rPr>
              <a:t>i</a:t>
            </a:r>
            <a:r>
              <a:rPr lang="en-US" sz="2400" dirty="0" smtClean="0">
                <a:latin typeface="Source Code Pro"/>
                <a:cs typeface="Source Code Pro"/>
              </a:rPr>
              <a:t>: </a:t>
            </a:r>
            <a:r>
              <a:rPr lang="en-US" sz="2400" dirty="0" err="1" smtClean="0">
                <a:latin typeface="Source Code Pro"/>
                <a:cs typeface="Source Code Pro"/>
              </a:rPr>
              <a:t>Iteratee</a:t>
            </a:r>
            <a:r>
              <a:rPr lang="en-US" sz="2400" dirty="0" smtClean="0">
                <a:latin typeface="Source Code Pro"/>
                <a:cs typeface="Source Code Pro"/>
              </a:rPr>
              <a:t>[E, A]): Promise</a:t>
            </a:r>
            <a:r>
              <a:rPr lang="en-US" sz="2400" dirty="0">
                <a:latin typeface="Source Code Pro"/>
                <a:cs typeface="Source Code Pro"/>
              </a:rPr>
              <a:t>[</a:t>
            </a:r>
            <a:r>
              <a:rPr lang="en-US" sz="2400" dirty="0" err="1">
                <a:latin typeface="Source Code Pro"/>
                <a:cs typeface="Source Code Pro"/>
              </a:rPr>
              <a:t>Iteratee</a:t>
            </a:r>
            <a:r>
              <a:rPr lang="en-US" sz="2400" dirty="0">
                <a:latin typeface="Source Code Pro"/>
                <a:cs typeface="Source Code Pro"/>
              </a:rPr>
              <a:t>[E, A]] </a:t>
            </a:r>
          </a:p>
          <a:p>
            <a:pPr marL="0" indent="0">
              <a:buNone/>
            </a:pPr>
            <a:r>
              <a:rPr lang="en-US" sz="2400" dirty="0" smtClean="0">
                <a:latin typeface="Source Code Pro"/>
                <a:cs typeface="Source Code Pro"/>
              </a:rPr>
              <a:t>}</a:t>
            </a:r>
            <a:endParaRPr lang="en-US" sz="2400" dirty="0">
              <a:latin typeface="Source Code Pro"/>
              <a:cs typeface="Source Code Pro"/>
            </a:endParaRPr>
          </a:p>
        </p:txBody>
      </p:sp>
      <p:sp>
        <p:nvSpPr>
          <p:cNvPr id="6" name="TextBox 5"/>
          <p:cNvSpPr txBox="1"/>
          <p:nvPr/>
        </p:nvSpPr>
        <p:spPr>
          <a:xfrm>
            <a:off x="0" y="4797152"/>
            <a:ext cx="9144000" cy="707886"/>
          </a:xfrm>
          <a:prstGeom prst="rect">
            <a:avLst/>
          </a:prstGeom>
          <a:solidFill>
            <a:srgbClr val="D5D0D6">
              <a:alpha val="78039"/>
            </a:srgbClr>
          </a:solidFill>
        </p:spPr>
        <p:txBody>
          <a:bodyPr vert="horz" lIns="91440" tIns="45720" rIns="91440" bIns="45720" rtlCol="0" anchor="ctr" anchorCtr="0">
            <a:normAutofit fontScale="85000" lnSpcReduction="10000"/>
          </a:bodyPr>
          <a:lstStyle>
            <a:lvl1pPr marL="0" indent="0" algn="ctr" defTabSz="457200" eaLnBrk="1" latinLnBrk="0" hangingPunct="1">
              <a:spcBef>
                <a:spcPct val="20000"/>
              </a:spcBef>
              <a:buFont typeface="Arial"/>
              <a:buNone/>
              <a:defRPr sz="4000">
                <a:solidFill>
                  <a:schemeClr val="bg1">
                    <a:lumMod val="75000"/>
                  </a:schemeClr>
                </a:solidFill>
                <a:latin typeface="Calluna Sans" pitchFamily="50" charset="0"/>
                <a:ea typeface="+mn-ea"/>
                <a:cs typeface="Arial"/>
              </a:defRPr>
            </a:lvl1pPr>
            <a:lvl2pPr marL="742950" indent="-285750" defTabSz="457200" eaLnBrk="1" latinLnBrk="0" hangingPunct="1">
              <a:spcBef>
                <a:spcPct val="20000"/>
              </a:spcBef>
              <a:buFont typeface="Arial"/>
              <a:buChar char="–"/>
              <a:defRPr sz="2800">
                <a:latin typeface="Calluna Sans" pitchFamily="50" charset="0"/>
                <a:ea typeface="+mn-ea"/>
              </a:defRPr>
            </a:lvl2pPr>
            <a:lvl3pPr marL="1143000" indent="-228600" defTabSz="457200" eaLnBrk="1" latinLnBrk="0" hangingPunct="1">
              <a:spcBef>
                <a:spcPct val="20000"/>
              </a:spcBef>
              <a:buFont typeface="Arial"/>
              <a:buChar char="•"/>
              <a:defRPr>
                <a:latin typeface="Calluna Sans" pitchFamily="50" charset="0"/>
                <a:ea typeface="+mn-ea"/>
              </a:defRPr>
            </a:lvl3pPr>
            <a:lvl4pPr marL="1600200" indent="-228600" defTabSz="457200" eaLnBrk="1" latinLnBrk="0" hangingPunct="1">
              <a:spcBef>
                <a:spcPct val="20000"/>
              </a:spcBef>
              <a:buFont typeface="Arial"/>
              <a:buChar char="–"/>
              <a:defRPr sz="2000">
                <a:latin typeface="Calluna Sans" pitchFamily="50" charset="0"/>
                <a:ea typeface="+mn-ea"/>
              </a:defRPr>
            </a:lvl4pPr>
            <a:lvl5pPr marL="2057400" indent="-228600" defTabSz="457200" eaLnBrk="1" latinLnBrk="0" hangingPunct="1">
              <a:spcBef>
                <a:spcPct val="20000"/>
              </a:spcBef>
              <a:buFont typeface="Arial"/>
              <a:buChar char="»"/>
              <a:defRPr sz="2000">
                <a:latin typeface="Calluna Sans" pitchFamily="50" charset="0"/>
                <a:ea typeface="+mn-ea"/>
              </a:defRPr>
            </a:lvl5pPr>
            <a:lvl6pPr marL="2514600" indent="-228600" defTabSz="457200">
              <a:spcBef>
                <a:spcPct val="20000"/>
              </a:spcBef>
              <a:buFont typeface="Arial"/>
              <a:buChar char="•"/>
              <a:defRPr sz="2000">
                <a:latin typeface="+mn-lt"/>
                <a:ea typeface="+mn-ea"/>
              </a:defRPr>
            </a:lvl6pPr>
            <a:lvl7pPr marL="2971800" indent="-228600" defTabSz="457200">
              <a:spcBef>
                <a:spcPct val="20000"/>
              </a:spcBef>
              <a:buFont typeface="Arial"/>
              <a:buChar char="•"/>
              <a:defRPr sz="2000">
                <a:latin typeface="+mn-lt"/>
                <a:ea typeface="+mn-ea"/>
              </a:defRPr>
            </a:lvl7pPr>
            <a:lvl8pPr marL="3429000" indent="-228600" defTabSz="457200">
              <a:spcBef>
                <a:spcPct val="20000"/>
              </a:spcBef>
              <a:buFont typeface="Arial"/>
              <a:buChar char="•"/>
              <a:defRPr sz="2000">
                <a:latin typeface="+mn-lt"/>
                <a:ea typeface="+mn-ea"/>
              </a:defRPr>
            </a:lvl8pPr>
            <a:lvl9pPr marL="3886200" indent="-228600" defTabSz="457200">
              <a:spcBef>
                <a:spcPct val="20000"/>
              </a:spcBef>
              <a:buFont typeface="Arial"/>
              <a:buChar char="•"/>
              <a:defRPr sz="2000">
                <a:latin typeface="+mn-lt"/>
                <a:ea typeface="+mn-ea"/>
              </a:defRPr>
            </a:lvl9pPr>
          </a:lstStyle>
          <a:p>
            <a:r>
              <a:rPr lang="en-US" dirty="0" smtClean="0">
                <a:sym typeface="Wingdings"/>
              </a:rPr>
              <a:t>Enumerator(</a:t>
            </a:r>
            <a:r>
              <a:rPr lang="en-US" dirty="0" err="1" smtClean="0"/>
              <a:t>Iteratee</a:t>
            </a:r>
            <a:r>
              <a:rPr lang="en-US" dirty="0" smtClean="0"/>
              <a:t>)</a:t>
            </a:r>
            <a:r>
              <a:rPr lang="en-US" dirty="0" smtClean="0">
                <a:sym typeface="Wingdings"/>
              </a:rPr>
              <a:t> </a:t>
            </a:r>
            <a:r>
              <a:rPr lang="en-US" dirty="0">
                <a:sym typeface="Wingdings"/>
              </a:rPr>
              <a:t> </a:t>
            </a:r>
            <a:r>
              <a:rPr lang="en-US" dirty="0" smtClean="0">
                <a:sym typeface="Wingdings"/>
              </a:rPr>
              <a:t>Promise[</a:t>
            </a:r>
            <a:r>
              <a:rPr lang="en-US" dirty="0" err="1" smtClean="0">
                <a:sym typeface="Wingdings"/>
              </a:rPr>
              <a:t>AnotherIteratee</a:t>
            </a:r>
            <a:r>
              <a:rPr lang="en-US" dirty="0" smtClean="0">
                <a:sym typeface="Wingdings"/>
              </a:rPr>
              <a:t>]</a:t>
            </a:r>
            <a:endParaRPr lang="en-US" dirty="0"/>
          </a:p>
        </p:txBody>
      </p:sp>
    </p:spTree>
    <p:extLst>
      <p:ext uri="{BB962C8B-B14F-4D97-AF65-F5344CB8AC3E}">
        <p14:creationId xmlns:p14="http://schemas.microsoft.com/office/powerpoint/2010/main" val="238700263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Enumerators produce data</a:t>
            </a:r>
            <a:endParaRPr lang="en-US" dirty="0"/>
          </a:p>
        </p:txBody>
      </p:sp>
      <p:sp>
        <p:nvSpPr>
          <p:cNvPr id="3" name="Content Placeholder 2"/>
          <p:cNvSpPr>
            <a:spLocks noGrp="1"/>
          </p:cNvSpPr>
          <p:nvPr>
            <p:ph idx="1"/>
          </p:nvPr>
        </p:nvSpPr>
        <p:spPr/>
        <p:txBody>
          <a:bodyPr anchor="ctr">
            <a:normAutofit fontScale="92500"/>
          </a:bodyPr>
          <a:lstStyle/>
          <a:p>
            <a:pPr marL="0" indent="0">
              <a:buNone/>
            </a:pPr>
            <a:r>
              <a:rPr lang="en-US" sz="2400" dirty="0" err="1">
                <a:latin typeface="Source Code Pro"/>
                <a:cs typeface="Source Code Pro"/>
              </a:rPr>
              <a:t>val</a:t>
            </a:r>
            <a:r>
              <a:rPr lang="en-US" sz="2400" dirty="0">
                <a:latin typeface="Source Code Pro"/>
                <a:cs typeface="Source Code Pro"/>
              </a:rPr>
              <a:t> </a:t>
            </a:r>
            <a:r>
              <a:rPr lang="en-US" sz="2400" dirty="0" err="1">
                <a:latin typeface="Source Code Pro"/>
                <a:cs typeface="Source Code Pro"/>
              </a:rPr>
              <a:t>stringEnumerator</a:t>
            </a:r>
            <a:r>
              <a:rPr lang="en-US" sz="2400" dirty="0">
                <a:latin typeface="Source Code Pro"/>
                <a:cs typeface="Source Code Pro"/>
              </a:rPr>
              <a:t> = Enumerator("one", "two", "three", "four"</a:t>
            </a:r>
            <a:r>
              <a:rPr lang="en-US" sz="2400" dirty="0" smtClean="0">
                <a:latin typeface="Source Code Pro"/>
                <a:cs typeface="Source Code Pro"/>
              </a:rPr>
              <a:t>)</a:t>
            </a:r>
          </a:p>
          <a:p>
            <a:pPr marL="0" indent="0">
              <a:buNone/>
            </a:pPr>
            <a:endParaRPr lang="en-US" sz="2400" dirty="0">
              <a:latin typeface="Source Code Pro"/>
              <a:cs typeface="Source Code Pro"/>
            </a:endParaRPr>
          </a:p>
          <a:p>
            <a:pPr marL="0" indent="0">
              <a:buNone/>
            </a:pPr>
            <a:r>
              <a:rPr lang="en-US" sz="2400" dirty="0">
                <a:latin typeface="Source Code Pro"/>
                <a:cs typeface="Source Code Pro"/>
              </a:rPr>
              <a:t> </a:t>
            </a:r>
            <a:r>
              <a:rPr lang="en-US" sz="2400" dirty="0" err="1">
                <a:latin typeface="Source Code Pro"/>
                <a:cs typeface="Source Code Pro"/>
              </a:rPr>
              <a:t>val</a:t>
            </a:r>
            <a:r>
              <a:rPr lang="en-US" sz="2400" dirty="0">
                <a:latin typeface="Source Code Pro"/>
                <a:cs typeface="Source Code Pro"/>
              </a:rPr>
              <a:t> </a:t>
            </a:r>
            <a:r>
              <a:rPr lang="en-US" sz="2400" dirty="0" err="1">
                <a:latin typeface="Source Code Pro"/>
                <a:cs typeface="Source Code Pro"/>
              </a:rPr>
              <a:t>updateGenerator</a:t>
            </a:r>
            <a:r>
              <a:rPr lang="en-US" sz="2400" dirty="0">
                <a:latin typeface="Source Code Pro"/>
                <a:cs typeface="Source Code Pro"/>
              </a:rPr>
              <a:t> </a:t>
            </a:r>
            <a:r>
              <a:rPr lang="en-US" sz="2400" dirty="0" smtClean="0">
                <a:latin typeface="Source Code Pro"/>
                <a:cs typeface="Source Code Pro"/>
              </a:rPr>
              <a:t>= </a:t>
            </a:r>
            <a:r>
              <a:rPr lang="en-US" sz="2400" dirty="0" err="1" smtClean="0">
                <a:latin typeface="Source Code Pro"/>
                <a:cs typeface="Source Code Pro"/>
              </a:rPr>
              <a:t>Enumerator.fromCallback</a:t>
            </a:r>
            <a:r>
              <a:rPr lang="en-US" sz="2400" dirty="0" smtClean="0">
                <a:latin typeface="Source Code Pro"/>
                <a:cs typeface="Source Code Pro"/>
              </a:rPr>
              <a:t> </a:t>
            </a:r>
            <a:r>
              <a:rPr lang="en-US" sz="2400" dirty="0">
                <a:latin typeface="Source Code Pro"/>
                <a:cs typeface="Source Code Pro"/>
              </a:rPr>
              <a:t>{ () =</a:t>
            </a:r>
            <a:r>
              <a:rPr lang="en-US" sz="2400" dirty="0" smtClean="0">
                <a:latin typeface="Source Code Pro"/>
                <a:cs typeface="Source Code Pro"/>
              </a:rPr>
              <a:t>&gt; 	</a:t>
            </a:r>
            <a:r>
              <a:rPr lang="en-US" sz="2400" dirty="0" err="1" smtClean="0">
                <a:latin typeface="Source Code Pro"/>
                <a:cs typeface="Source Code Pro"/>
              </a:rPr>
              <a:t>Promise.timeout</a:t>
            </a:r>
            <a:r>
              <a:rPr lang="en-US" sz="2400" dirty="0">
                <a:latin typeface="Source Code Pro"/>
                <a:cs typeface="Source Code Pro"/>
              </a:rPr>
              <a:t>(Some(</a:t>
            </a:r>
            <a:r>
              <a:rPr lang="en-US" sz="2400" dirty="0" err="1">
                <a:latin typeface="Source Code Pro"/>
                <a:cs typeface="Source Code Pro"/>
              </a:rPr>
              <a:t>Update.random</a:t>
            </a:r>
            <a:r>
              <a:rPr lang="en-US" sz="2400" dirty="0">
                <a:latin typeface="Source Code Pro"/>
                <a:cs typeface="Source Code Pro"/>
              </a:rPr>
              <a:t>), 5000 milliseconds)</a:t>
            </a:r>
          </a:p>
          <a:p>
            <a:pPr marL="0" indent="0">
              <a:buNone/>
            </a:pPr>
            <a:r>
              <a:rPr lang="en-US" sz="2400" dirty="0" smtClean="0">
                <a:latin typeface="Source Code Pro"/>
                <a:cs typeface="Source Code Pro"/>
              </a:rPr>
              <a:t>}</a:t>
            </a:r>
          </a:p>
          <a:p>
            <a:pPr marL="0" indent="0">
              <a:buNone/>
            </a:pPr>
            <a:endParaRPr lang="en-US" sz="2400" dirty="0">
              <a:latin typeface="Source Code Pro"/>
              <a:cs typeface="Source Code Pro"/>
            </a:endParaRPr>
          </a:p>
          <a:p>
            <a:pPr marL="0" indent="0">
              <a:buNone/>
            </a:pPr>
            <a:r>
              <a:rPr lang="en-US" sz="2400" dirty="0" err="1" smtClean="0">
                <a:latin typeface="Source Code Pro"/>
                <a:cs typeface="Source Code Pro"/>
              </a:rPr>
              <a:t>val</a:t>
            </a:r>
            <a:r>
              <a:rPr lang="en-US" sz="2400" dirty="0" smtClean="0">
                <a:latin typeface="Source Code Pro"/>
                <a:cs typeface="Source Code Pro"/>
              </a:rPr>
              <a:t> e = </a:t>
            </a:r>
            <a:r>
              <a:rPr lang="en-US" sz="2400" dirty="0" err="1" smtClean="0">
                <a:latin typeface="Source Code Pro"/>
                <a:cs typeface="Source Code Pro"/>
              </a:rPr>
              <a:t>Enumerator.imperative</a:t>
            </a:r>
            <a:r>
              <a:rPr lang="en-US" sz="2400" dirty="0" smtClean="0">
                <a:latin typeface="Source Code Pro"/>
                <a:cs typeface="Source Code Pro"/>
              </a:rPr>
              <a:t>(...)</a:t>
            </a:r>
          </a:p>
          <a:p>
            <a:pPr marL="0" indent="0">
              <a:buNone/>
            </a:pPr>
            <a:r>
              <a:rPr lang="en-US" sz="2400" dirty="0" err="1" smtClean="0">
                <a:latin typeface="Source Code Pro"/>
                <a:cs typeface="Source Code Pro"/>
              </a:rPr>
              <a:t>e.push</a:t>
            </a:r>
            <a:r>
              <a:rPr lang="en-US" sz="2400" dirty="0" smtClean="0">
                <a:latin typeface="Source Code Pro"/>
                <a:cs typeface="Source Code Pro"/>
              </a:rPr>
              <a:t>(“data”)</a:t>
            </a:r>
          </a:p>
          <a:p>
            <a:pPr marL="0" indent="0">
              <a:buNone/>
            </a:pPr>
            <a:r>
              <a:rPr lang="en-US" sz="2400" dirty="0" err="1" smtClean="0">
                <a:latin typeface="Source Code Pro"/>
                <a:cs typeface="Source Code Pro"/>
              </a:rPr>
              <a:t>e.push</a:t>
            </a:r>
            <a:r>
              <a:rPr lang="en-US" sz="2400" dirty="0" smtClean="0">
                <a:latin typeface="Source Code Pro"/>
                <a:cs typeface="Source Code Pro"/>
              </a:rPr>
              <a:t>(“more data”)</a:t>
            </a:r>
            <a:endParaRPr lang="en-US" sz="2400" dirty="0">
              <a:latin typeface="Source Code Pro"/>
              <a:cs typeface="Source Code Pro"/>
            </a:endParaRPr>
          </a:p>
        </p:txBody>
      </p:sp>
    </p:spTree>
    <p:extLst>
      <p:ext uri="{BB962C8B-B14F-4D97-AF65-F5344CB8AC3E}">
        <p14:creationId xmlns:p14="http://schemas.microsoft.com/office/powerpoint/2010/main" val="10198065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Behind the scenes with </a:t>
            </a:r>
            <a:r>
              <a:rPr lang="en-US" dirty="0" err="1" smtClean="0"/>
              <a:t>Iteratees</a:t>
            </a:r>
            <a:endParaRPr lang="en-US" dirty="0"/>
          </a:p>
        </p:txBody>
      </p:sp>
      <p:sp>
        <p:nvSpPr>
          <p:cNvPr id="3" name="Content Placeholder 2"/>
          <p:cNvSpPr>
            <a:spLocks noGrp="1"/>
          </p:cNvSpPr>
          <p:nvPr>
            <p:ph idx="1"/>
          </p:nvPr>
        </p:nvSpPr>
        <p:spPr>
          <a:xfrm>
            <a:off x="457200" y="1600201"/>
            <a:ext cx="8229600" cy="1972815"/>
          </a:xfrm>
        </p:spPr>
        <p:txBody>
          <a:bodyPr>
            <a:noAutofit/>
          </a:bodyPr>
          <a:lstStyle/>
          <a:p>
            <a:pPr marL="0" indent="0">
              <a:buNone/>
            </a:pPr>
            <a:r>
              <a:rPr lang="en-US" sz="2000" dirty="0" err="1">
                <a:latin typeface="Source Code Pro"/>
                <a:cs typeface="Source Code Pro"/>
              </a:rPr>
              <a:t>def</a:t>
            </a:r>
            <a:r>
              <a:rPr lang="en-US" sz="2000" dirty="0">
                <a:latin typeface="Source Code Pro"/>
                <a:cs typeface="Source Code Pro"/>
              </a:rPr>
              <a:t> fold[B](</a:t>
            </a:r>
            <a:br>
              <a:rPr lang="en-US" sz="2000" dirty="0">
                <a:latin typeface="Source Code Pro"/>
                <a:cs typeface="Source Code Pro"/>
              </a:rPr>
            </a:br>
            <a:r>
              <a:rPr lang="en-US" sz="2000" dirty="0">
                <a:latin typeface="Source Code Pro"/>
                <a:cs typeface="Source Code Pro"/>
              </a:rPr>
              <a:t> </a:t>
            </a:r>
            <a:r>
              <a:rPr lang="en-US" sz="2000" dirty="0" smtClean="0">
                <a:latin typeface="Source Code Pro"/>
                <a:cs typeface="Source Code Pro"/>
              </a:rPr>
              <a:t>done: (</a:t>
            </a:r>
            <a:r>
              <a:rPr lang="en-US" sz="2000" dirty="0">
                <a:latin typeface="Source Code Pro"/>
                <a:cs typeface="Source Code Pro"/>
              </a:rPr>
              <a:t>A, Input[E]) =&gt; Promise[B], </a:t>
            </a:r>
          </a:p>
          <a:p>
            <a:pPr marL="0" indent="0">
              <a:buNone/>
            </a:pPr>
            <a:r>
              <a:rPr lang="en-US" sz="2000" dirty="0">
                <a:latin typeface="Source Code Pro"/>
                <a:cs typeface="Source Code Pro"/>
              </a:rPr>
              <a:t> </a:t>
            </a:r>
            <a:r>
              <a:rPr lang="en-US" sz="2000" dirty="0" err="1" smtClean="0">
                <a:latin typeface="Source Code Pro"/>
                <a:cs typeface="Source Code Pro"/>
              </a:rPr>
              <a:t>cont</a:t>
            </a:r>
            <a:r>
              <a:rPr lang="en-US" sz="2000" dirty="0">
                <a:latin typeface="Source Code Pro"/>
                <a:cs typeface="Source Code Pro"/>
              </a:rPr>
              <a:t>: (Input[E] =&gt; </a:t>
            </a:r>
            <a:r>
              <a:rPr lang="en-US" sz="2000" dirty="0" err="1">
                <a:latin typeface="Source Code Pro"/>
                <a:cs typeface="Source Code Pro"/>
              </a:rPr>
              <a:t>Iteratee</a:t>
            </a:r>
            <a:r>
              <a:rPr lang="en-US" sz="2000" dirty="0">
                <a:latin typeface="Source Code Pro"/>
                <a:cs typeface="Source Code Pro"/>
              </a:rPr>
              <a:t>[E,A]) =&gt; Promise[B], </a:t>
            </a:r>
            <a:endParaRPr lang="en-US" sz="2000" dirty="0" smtClean="0">
              <a:latin typeface="Source Code Pro"/>
              <a:cs typeface="Source Code Pro"/>
            </a:endParaRPr>
          </a:p>
          <a:p>
            <a:pPr marL="0" indent="0">
              <a:buNone/>
            </a:pPr>
            <a:r>
              <a:rPr lang="en-US" sz="2000" dirty="0" smtClean="0">
                <a:latin typeface="Source Code Pro"/>
                <a:cs typeface="Source Code Pro"/>
              </a:rPr>
              <a:t> error</a:t>
            </a:r>
            <a:r>
              <a:rPr lang="en-US" sz="2000" dirty="0">
                <a:latin typeface="Source Code Pro"/>
                <a:cs typeface="Source Code Pro"/>
              </a:rPr>
              <a:t>: (String, Input[E]) =&gt; Promise[B</a:t>
            </a:r>
            <a:r>
              <a:rPr lang="en-US" sz="2000" dirty="0" smtClean="0">
                <a:latin typeface="Source Code Pro"/>
                <a:cs typeface="Source Code Pro"/>
              </a:rPr>
              <a:t>]</a:t>
            </a:r>
          </a:p>
          <a:p>
            <a:pPr marL="0" indent="0">
              <a:buNone/>
            </a:pPr>
            <a:r>
              <a:rPr lang="en-US" sz="2000" dirty="0" smtClean="0">
                <a:latin typeface="Source Code Pro"/>
                <a:cs typeface="Source Code Pro"/>
              </a:rPr>
              <a:t>)</a:t>
            </a:r>
            <a:r>
              <a:rPr lang="en-US" sz="2000" dirty="0">
                <a:latin typeface="Source Code Pro"/>
                <a:cs typeface="Source Code Pro"/>
              </a:rPr>
              <a:t>: Promise[B] </a:t>
            </a:r>
          </a:p>
          <a:p>
            <a:pPr marL="0" indent="0">
              <a:buNone/>
            </a:pPr>
            <a:endParaRPr lang="en-US" sz="2000" dirty="0">
              <a:latin typeface="Source Code Pro"/>
              <a:cs typeface="Source Code Pro"/>
            </a:endParaRPr>
          </a:p>
        </p:txBody>
      </p:sp>
      <p:sp>
        <p:nvSpPr>
          <p:cNvPr id="4" name="Content Placeholder 2"/>
          <p:cNvSpPr txBox="1">
            <a:spLocks/>
          </p:cNvSpPr>
          <p:nvPr/>
        </p:nvSpPr>
        <p:spPr>
          <a:xfrm>
            <a:off x="-13312" y="4077072"/>
            <a:ext cx="9144000" cy="1944216"/>
          </a:xfrm>
          <a:prstGeom prst="rect">
            <a:avLst/>
          </a:prstGeom>
          <a:solidFill>
            <a:srgbClr val="D5D0D6">
              <a:alpha val="78039"/>
            </a:srgbClr>
          </a:solidFill>
        </p:spPr>
        <p:txBody>
          <a:bodyPr vert="horz" lIns="360000" tIns="45720" rIns="91440" bIns="45720" rtlCol="0" anchor="ctr" anchorCtr="0">
            <a:normAutofit fontScale="92500"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4000" dirty="0" smtClean="0">
                <a:solidFill>
                  <a:schemeClr val="bg1">
                    <a:lumMod val="75000"/>
                  </a:schemeClr>
                </a:solidFill>
                <a:cs typeface="Arial"/>
              </a:rPr>
              <a:t>Done: there is no more input</a:t>
            </a:r>
          </a:p>
          <a:p>
            <a:pPr>
              <a:buFontTx/>
              <a:buChar char="•"/>
            </a:pPr>
            <a:r>
              <a:rPr lang="en-US" sz="4000" dirty="0" err="1" smtClean="0">
                <a:solidFill>
                  <a:schemeClr val="bg1">
                    <a:lumMod val="75000"/>
                  </a:schemeClr>
                </a:solidFill>
                <a:cs typeface="Arial"/>
              </a:rPr>
              <a:t>Cont</a:t>
            </a:r>
            <a:r>
              <a:rPr lang="en-US" sz="4000" dirty="0" smtClean="0">
                <a:solidFill>
                  <a:schemeClr val="bg1">
                    <a:lumMod val="75000"/>
                  </a:schemeClr>
                </a:solidFill>
                <a:cs typeface="Arial"/>
              </a:rPr>
              <a:t>: more input incoming</a:t>
            </a:r>
          </a:p>
          <a:p>
            <a:pPr>
              <a:buFontTx/>
              <a:buChar char="•"/>
            </a:pPr>
            <a:r>
              <a:rPr lang="en-US" sz="4000" dirty="0" smtClean="0">
                <a:solidFill>
                  <a:schemeClr val="bg1">
                    <a:lumMod val="75000"/>
                  </a:schemeClr>
                </a:solidFill>
                <a:cs typeface="Arial"/>
              </a:rPr>
              <a:t>Error: there was an error with the input</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235708499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Simplified </a:t>
            </a:r>
            <a:r>
              <a:rPr lang="en-US" dirty="0" err="1" smtClean="0"/>
              <a:t>Iteratees</a:t>
            </a:r>
            <a:endParaRPr lang="en-US" dirty="0"/>
          </a:p>
        </p:txBody>
      </p:sp>
      <p:sp>
        <p:nvSpPr>
          <p:cNvPr id="3" name="Content Placeholder 2"/>
          <p:cNvSpPr>
            <a:spLocks noGrp="1"/>
          </p:cNvSpPr>
          <p:nvPr>
            <p:ph idx="1"/>
          </p:nvPr>
        </p:nvSpPr>
        <p:spPr/>
        <p:txBody>
          <a:bodyPr>
            <a:normAutofit/>
          </a:bodyPr>
          <a:lstStyle/>
          <a:p>
            <a:pPr marL="0" indent="0">
              <a:lnSpc>
                <a:spcPct val="130000"/>
              </a:lnSpc>
              <a:buNone/>
            </a:pPr>
            <a:r>
              <a:rPr lang="en-US" sz="5400" dirty="0" err="1" smtClean="0">
                <a:latin typeface="Source Code Pro" pitchFamily="49" charset="0"/>
              </a:rPr>
              <a:t>Iteratee.foreach</a:t>
            </a:r>
            <a:endParaRPr lang="en-US" sz="5400" dirty="0" smtClean="0">
              <a:latin typeface="Source Code Pro" pitchFamily="49" charset="0"/>
            </a:endParaRPr>
          </a:p>
          <a:p>
            <a:pPr marL="0" indent="0">
              <a:lnSpc>
                <a:spcPct val="130000"/>
              </a:lnSpc>
              <a:buNone/>
            </a:pPr>
            <a:r>
              <a:rPr lang="en-US" sz="5400" dirty="0" err="1" smtClean="0">
                <a:latin typeface="Source Code Pro" pitchFamily="49" charset="0"/>
              </a:rPr>
              <a:t>Iteratee.fol</a:t>
            </a:r>
            <a:r>
              <a:rPr lang="en-US" sz="5400" dirty="0" err="1">
                <a:latin typeface="Source Code Pro" pitchFamily="49" charset="0"/>
              </a:rPr>
              <a:t>d</a:t>
            </a:r>
            <a:endParaRPr lang="en-US" sz="5400" dirty="0" smtClean="0">
              <a:latin typeface="Source Code Pro" pitchFamily="49" charset="0"/>
            </a:endParaRPr>
          </a:p>
          <a:p>
            <a:pPr marL="0" indent="0">
              <a:lnSpc>
                <a:spcPct val="130000"/>
              </a:lnSpc>
              <a:buNone/>
            </a:pPr>
            <a:r>
              <a:rPr lang="en-US" sz="5400" dirty="0" err="1" smtClean="0">
                <a:latin typeface="Source Code Pro" pitchFamily="49" charset="0"/>
              </a:rPr>
              <a:t>Iteratee.consume</a:t>
            </a:r>
            <a:endParaRPr lang="en-US" sz="5400" dirty="0" smtClean="0">
              <a:latin typeface="Source Code Pro" pitchFamily="49" charset="0"/>
            </a:endParaRPr>
          </a:p>
        </p:txBody>
      </p:sp>
    </p:spTree>
    <p:extLst>
      <p:ext uri="{BB962C8B-B14F-4D97-AF65-F5344CB8AC3E}">
        <p14:creationId xmlns:p14="http://schemas.microsoft.com/office/powerpoint/2010/main" val="205871324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Enumeratees</a:t>
            </a:r>
            <a:endParaRPr lang="en-US" dirty="0"/>
          </a:p>
        </p:txBody>
      </p:sp>
      <p:sp>
        <p:nvSpPr>
          <p:cNvPr id="5" name="Rectangle 4"/>
          <p:cNvSpPr/>
          <p:nvPr/>
        </p:nvSpPr>
        <p:spPr>
          <a:xfrm>
            <a:off x="3203848" y="1484784"/>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smtClean="0">
                <a:solidFill>
                  <a:schemeClr val="bg1">
                    <a:lumMod val="75000"/>
                  </a:schemeClr>
                </a:solidFill>
                <a:latin typeface="Calluna Sans"/>
                <a:cs typeface="Calluna Sans"/>
              </a:rPr>
              <a:t>Enumerator</a:t>
            </a:r>
            <a:endParaRPr lang="en-US" sz="2800" dirty="0">
              <a:solidFill>
                <a:schemeClr val="bg1">
                  <a:lumMod val="75000"/>
                </a:schemeClr>
              </a:solidFill>
              <a:latin typeface="Calluna Sans"/>
              <a:cs typeface="Calluna Sans"/>
            </a:endParaRPr>
          </a:p>
        </p:txBody>
      </p:sp>
      <p:sp>
        <p:nvSpPr>
          <p:cNvPr id="6" name="Rectangle 5"/>
          <p:cNvSpPr/>
          <p:nvPr/>
        </p:nvSpPr>
        <p:spPr>
          <a:xfrm>
            <a:off x="3203848" y="2852936"/>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err="1" smtClean="0">
                <a:solidFill>
                  <a:schemeClr val="bg1">
                    <a:lumMod val="75000"/>
                  </a:schemeClr>
                </a:solidFill>
                <a:latin typeface="Calluna Sans"/>
                <a:cs typeface="Calluna Sans"/>
              </a:rPr>
              <a:t>Enumeratee</a:t>
            </a:r>
            <a:endParaRPr lang="en-US" sz="2800" dirty="0">
              <a:solidFill>
                <a:schemeClr val="bg1">
                  <a:lumMod val="75000"/>
                </a:schemeClr>
              </a:solidFill>
              <a:latin typeface="Calluna Sans"/>
              <a:cs typeface="Calluna Sans"/>
            </a:endParaRPr>
          </a:p>
        </p:txBody>
      </p:sp>
      <p:sp>
        <p:nvSpPr>
          <p:cNvPr id="7" name="Rectangle 6"/>
          <p:cNvSpPr/>
          <p:nvPr/>
        </p:nvSpPr>
        <p:spPr>
          <a:xfrm>
            <a:off x="3203848" y="4221088"/>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err="1" smtClean="0">
                <a:solidFill>
                  <a:schemeClr val="bg1">
                    <a:lumMod val="75000"/>
                  </a:schemeClr>
                </a:solidFill>
                <a:latin typeface="Calluna Sans"/>
                <a:cs typeface="Calluna Sans"/>
              </a:rPr>
              <a:t>Enumeratee</a:t>
            </a:r>
            <a:endParaRPr lang="en-US" sz="2800" dirty="0">
              <a:solidFill>
                <a:schemeClr val="bg1">
                  <a:lumMod val="75000"/>
                </a:schemeClr>
              </a:solidFill>
              <a:latin typeface="Calluna Sans"/>
              <a:cs typeface="Calluna Sans"/>
            </a:endParaRPr>
          </a:p>
        </p:txBody>
      </p:sp>
      <p:sp>
        <p:nvSpPr>
          <p:cNvPr id="8" name="Rectangle 7"/>
          <p:cNvSpPr/>
          <p:nvPr/>
        </p:nvSpPr>
        <p:spPr>
          <a:xfrm>
            <a:off x="3203848" y="5661248"/>
            <a:ext cx="2376264" cy="720080"/>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2800" dirty="0" err="1" smtClean="0">
                <a:solidFill>
                  <a:schemeClr val="bg1">
                    <a:lumMod val="75000"/>
                  </a:schemeClr>
                </a:solidFill>
                <a:latin typeface="Calluna Sans"/>
                <a:cs typeface="Calluna Sans"/>
              </a:rPr>
              <a:t>Iteratee</a:t>
            </a:r>
            <a:endParaRPr lang="en-US" sz="2800" dirty="0">
              <a:solidFill>
                <a:schemeClr val="bg1">
                  <a:lumMod val="75000"/>
                </a:schemeClr>
              </a:solidFill>
              <a:latin typeface="Calluna Sans"/>
              <a:cs typeface="Calluna Sans"/>
            </a:endParaRPr>
          </a:p>
        </p:txBody>
      </p:sp>
      <p:cxnSp>
        <p:nvCxnSpPr>
          <p:cNvPr id="11" name="Straight Arrow Connector 10"/>
          <p:cNvCxnSpPr>
            <a:stCxn id="5" idx="2"/>
            <a:endCxn id="6" idx="0"/>
          </p:cNvCxnSpPr>
          <p:nvPr/>
        </p:nvCxnSpPr>
        <p:spPr>
          <a:xfrm>
            <a:off x="4391980" y="2204864"/>
            <a:ext cx="0" cy="648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stCxn id="6" idx="2"/>
            <a:endCxn id="7" idx="0"/>
          </p:cNvCxnSpPr>
          <p:nvPr/>
        </p:nvCxnSpPr>
        <p:spPr>
          <a:xfrm>
            <a:off x="4391980" y="3573016"/>
            <a:ext cx="0" cy="6480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7" idx="2"/>
            <a:endCxn id="8" idx="0"/>
          </p:cNvCxnSpPr>
          <p:nvPr/>
        </p:nvCxnSpPr>
        <p:spPr>
          <a:xfrm>
            <a:off x="4391980" y="4941168"/>
            <a:ext cx="0" cy="72008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19160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700808"/>
            <a:ext cx="9144000" cy="3600400"/>
          </a:xfrm>
          <a:prstGeom prst="rect">
            <a:avLst/>
          </a:prstGeom>
          <a:solidFill>
            <a:srgbClr val="D5D0D6">
              <a:alpha val="78039"/>
            </a:srgbClr>
          </a:solidFill>
        </p:spPr>
        <p:txBody>
          <a:bodyPr vert="horz" lIns="91440" tIns="45720" rIns="91440" bIns="45720" rtlCol="0" anchor="ctr" anchorCtr="0">
            <a:normAutofit/>
          </a:bodyPr>
          <a:lstStyle/>
          <a:p>
            <a:pPr algn="ctr" defTabSz="457200" eaLnBrk="1" hangingPunct="1">
              <a:spcBef>
                <a:spcPct val="20000"/>
              </a:spcBef>
              <a:buFont typeface="Arial"/>
              <a:buNone/>
            </a:pPr>
            <a:endParaRPr lang="es-ES_tradnl" sz="4000">
              <a:solidFill>
                <a:schemeClr val="bg1">
                  <a:lumMod val="50000"/>
                </a:schemeClr>
              </a:solidFill>
              <a:latin typeface="Calluna Sans" pitchFamily="50" charset="0"/>
              <a:cs typeface="Arial"/>
            </a:endParaRPr>
          </a:p>
        </p:txBody>
      </p:sp>
      <p:sp>
        <p:nvSpPr>
          <p:cNvPr id="2" name="Title 1"/>
          <p:cNvSpPr>
            <a:spLocks noGrp="1"/>
          </p:cNvSpPr>
          <p:nvPr>
            <p:ph type="title"/>
          </p:nvPr>
        </p:nvSpPr>
        <p:spPr/>
        <p:txBody>
          <a:bodyPr/>
          <a:lstStyle/>
          <a:p>
            <a:r>
              <a:rPr lang="en-US" dirty="0" smtClean="0">
                <a:latin typeface="Calluna Sans"/>
                <a:cs typeface="Calluna Sans"/>
              </a:rPr>
              <a:t>About me</a:t>
            </a:r>
            <a:endParaRPr lang="en-US" dirty="0">
              <a:latin typeface="Calluna Sans"/>
              <a:cs typeface="Calluna Sans"/>
            </a:endParaRPr>
          </a:p>
        </p:txBody>
      </p:sp>
      <p:sp>
        <p:nvSpPr>
          <p:cNvPr id="3" name="Content Placeholder 2"/>
          <p:cNvSpPr>
            <a:spLocks noGrp="1"/>
          </p:cNvSpPr>
          <p:nvPr>
            <p:ph idx="1"/>
          </p:nvPr>
        </p:nvSpPr>
        <p:spPr>
          <a:xfrm>
            <a:off x="490500" y="1783357"/>
            <a:ext cx="8229600" cy="4525963"/>
          </a:xfrm>
        </p:spPr>
        <p:txBody>
          <a:bodyPr>
            <a:normAutofit/>
          </a:bodyPr>
          <a:lstStyle/>
          <a:p>
            <a:pPr marL="0" indent="0">
              <a:buNone/>
            </a:pPr>
            <a:r>
              <a:rPr lang="en-US" sz="3600" dirty="0" smtClean="0">
                <a:solidFill>
                  <a:schemeClr val="bg1">
                    <a:lumMod val="50000"/>
                  </a:schemeClr>
                </a:solidFill>
              </a:rPr>
              <a:t>Oscar Renalias</a:t>
            </a:r>
          </a:p>
          <a:p>
            <a:pPr marL="400050" lvl="1" indent="0">
              <a:buNone/>
            </a:pPr>
            <a:r>
              <a:rPr lang="en-US" dirty="0" err="1" smtClean="0">
                <a:solidFill>
                  <a:schemeClr val="bg1">
                    <a:lumMod val="50000"/>
                  </a:schemeClr>
                </a:solidFill>
              </a:rPr>
              <a:t>oscarrenalias</a:t>
            </a:r>
            <a:endParaRPr lang="en-US" dirty="0" smtClean="0">
              <a:solidFill>
                <a:schemeClr val="bg1">
                  <a:lumMod val="50000"/>
                </a:schemeClr>
              </a:solidFill>
            </a:endParaRPr>
          </a:p>
          <a:p>
            <a:pPr marL="400050" lvl="1" indent="0">
              <a:buNone/>
            </a:pPr>
            <a:r>
              <a:rPr lang="en-US" dirty="0" smtClean="0">
                <a:solidFill>
                  <a:schemeClr val="bg1">
                    <a:lumMod val="50000"/>
                  </a:schemeClr>
                </a:solidFill>
              </a:rPr>
              <a:t>github.com/</a:t>
            </a:r>
            <a:r>
              <a:rPr lang="en-US" dirty="0" err="1" smtClean="0">
                <a:solidFill>
                  <a:schemeClr val="bg1">
                    <a:lumMod val="50000"/>
                  </a:schemeClr>
                </a:solidFill>
              </a:rPr>
              <a:t>oscarrenalias</a:t>
            </a:r>
            <a:endParaRPr lang="en-US" dirty="0" smtClean="0">
              <a:solidFill>
                <a:schemeClr val="bg1">
                  <a:lumMod val="50000"/>
                </a:schemeClr>
              </a:solidFill>
            </a:endParaRPr>
          </a:p>
          <a:p>
            <a:pPr marL="400050" lvl="1" indent="0">
              <a:buNone/>
            </a:pPr>
            <a:r>
              <a:rPr lang="en-US" dirty="0" smtClean="0">
                <a:solidFill>
                  <a:schemeClr val="bg1">
                    <a:lumMod val="50000"/>
                  </a:schemeClr>
                </a:solidFill>
                <a:hlinkClick r:id="rId3"/>
              </a:rPr>
              <a:t>oscar.renalias@accenture.com</a:t>
            </a:r>
            <a:endParaRPr lang="en-US" dirty="0" smtClean="0">
              <a:solidFill>
                <a:schemeClr val="bg1">
                  <a:lumMod val="50000"/>
                </a:schemeClr>
              </a:solidFill>
            </a:endParaRPr>
          </a:p>
          <a:p>
            <a:pPr marL="400050" lvl="1" indent="0">
              <a:buNone/>
            </a:pPr>
            <a:r>
              <a:rPr lang="en-US" dirty="0" smtClean="0">
                <a:solidFill>
                  <a:schemeClr val="bg1">
                    <a:lumMod val="50000"/>
                  </a:schemeClr>
                </a:solidFill>
              </a:rPr>
              <a:t>oscar@renalias.net</a:t>
            </a:r>
            <a:endParaRPr lang="en-US" dirty="0">
              <a:solidFill>
                <a:schemeClr val="bg1">
                  <a:lumMod val="50000"/>
                </a:schemeClr>
              </a:solidFill>
            </a:endParaRPr>
          </a:p>
        </p:txBody>
      </p:sp>
      <p:pic>
        <p:nvPicPr>
          <p:cNvPr id="4" name="Picture 3"/>
          <p:cNvPicPr>
            <a:picLocks noChangeAspect="1"/>
          </p:cNvPicPr>
          <p:nvPr/>
        </p:nvPicPr>
        <p:blipFill>
          <a:blip r:embed="rId4"/>
          <a:stretch>
            <a:fillRect/>
          </a:stretch>
        </p:blipFill>
        <p:spPr>
          <a:xfrm>
            <a:off x="6732240" y="2023481"/>
            <a:ext cx="2054932" cy="2736304"/>
          </a:xfrm>
          <a:prstGeom prst="rect">
            <a:avLst/>
          </a:prstGeom>
        </p:spPr>
      </p:pic>
      <p:pic>
        <p:nvPicPr>
          <p:cNvPr id="5" name="Picture 4"/>
          <p:cNvPicPr>
            <a:picLocks noChangeAspect="1"/>
          </p:cNvPicPr>
          <p:nvPr/>
        </p:nvPicPr>
        <p:blipFill rotWithShape="1">
          <a:blip r:embed="rId5">
            <a:extLst>
              <a:ext uri="{BEBA8EAE-BF5A-486C-A8C5-ECC9F3942E4B}">
                <a14:imgProps xmlns:a14="http://schemas.microsoft.com/office/drawing/2010/main">
                  <a14:imgLayer r:embed="rId6">
                    <a14:imgEffect>
                      <a14:backgroundRemoval t="21746" b="77947" l="23942" r="75217"/>
                    </a14:imgEffect>
                  </a14:imgLayer>
                </a14:imgProps>
              </a:ext>
            </a:extLst>
          </a:blip>
          <a:srcRect l="17533" t="14721" r="18374" b="15028"/>
          <a:stretch/>
        </p:blipFill>
        <p:spPr>
          <a:xfrm>
            <a:off x="582070" y="2604045"/>
            <a:ext cx="350822" cy="288032"/>
          </a:xfrm>
          <a:prstGeom prst="rect">
            <a:avLst/>
          </a:prstGeom>
        </p:spPr>
      </p:pic>
      <p:pic>
        <p:nvPicPr>
          <p:cNvPr id="6" name="Picture 5"/>
          <p:cNvPicPr>
            <a:picLocks noChangeAspect="1"/>
          </p:cNvPicPr>
          <p:nvPr/>
        </p:nvPicPr>
        <p:blipFill rotWithShape="1">
          <a:blip r:embed="rId7"/>
          <a:srcRect l="20127" t="9094" r="1059" b="4798"/>
          <a:stretch/>
        </p:blipFill>
        <p:spPr>
          <a:xfrm>
            <a:off x="594769" y="3036093"/>
            <a:ext cx="325425" cy="355540"/>
          </a:xfrm>
          <a:prstGeom prst="rect">
            <a:avLst/>
          </a:prstGeom>
        </p:spPr>
      </p:pic>
      <p:pic>
        <p:nvPicPr>
          <p:cNvPr id="7" name="Picture 6"/>
          <p:cNvPicPr>
            <a:picLocks noChangeAspect="1"/>
          </p:cNvPicPr>
          <p:nvPr/>
        </p:nvPicPr>
        <p:blipFill>
          <a:blip r:embed="rId8">
            <a:extLst>
              <a:ext uri="{BEBA8EAE-BF5A-486C-A8C5-ECC9F3942E4B}">
                <a14:imgProps xmlns:a14="http://schemas.microsoft.com/office/drawing/2010/main">
                  <a14:imgLayer r:embed="rId9">
                    <a14:imgEffect>
                      <a14:backgroundRemoval t="10000" b="90000" l="10000" r="90000"/>
                    </a14:imgEffect>
                  </a14:imgLayer>
                </a14:imgProps>
              </a:ext>
            </a:extLst>
          </a:blip>
          <a:stretch>
            <a:fillRect/>
          </a:stretch>
        </p:blipFill>
        <p:spPr>
          <a:xfrm>
            <a:off x="614023" y="3612157"/>
            <a:ext cx="286916" cy="263551"/>
          </a:xfrm>
          <a:prstGeom prst="rect">
            <a:avLst/>
          </a:prstGeom>
        </p:spPr>
      </p:pic>
      <p:pic>
        <p:nvPicPr>
          <p:cNvPr id="8" name="Picture 7"/>
          <p:cNvPicPr>
            <a:picLocks noChangeAspect="1"/>
          </p:cNvPicPr>
          <p:nvPr/>
        </p:nvPicPr>
        <p:blipFill>
          <a:blip r:embed="rId10"/>
          <a:stretch>
            <a:fillRect/>
          </a:stretch>
        </p:blipFill>
        <p:spPr>
          <a:xfrm>
            <a:off x="598470" y="4116213"/>
            <a:ext cx="318022" cy="227311"/>
          </a:xfrm>
          <a:prstGeom prst="rect">
            <a:avLst/>
          </a:prstGeom>
        </p:spPr>
      </p:pic>
    </p:spTree>
    <p:extLst>
      <p:ext uri="{BB962C8B-B14F-4D97-AF65-F5344CB8AC3E}">
        <p14:creationId xmlns:p14="http://schemas.microsoft.com/office/powerpoint/2010/main" val="347738104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Useful </a:t>
            </a:r>
            <a:r>
              <a:rPr lang="en-US" dirty="0" err="1" smtClean="0"/>
              <a:t>Enumeratees</a:t>
            </a:r>
            <a:endParaRPr lang="en-US" dirty="0"/>
          </a:p>
        </p:txBody>
      </p:sp>
      <p:sp>
        <p:nvSpPr>
          <p:cNvPr id="3" name="Content Placeholder 2"/>
          <p:cNvSpPr>
            <a:spLocks noGrp="1"/>
          </p:cNvSpPr>
          <p:nvPr>
            <p:ph idx="1"/>
          </p:nvPr>
        </p:nvSpPr>
        <p:spPr/>
        <p:txBody>
          <a:bodyPr anchor="ctr">
            <a:normAutofit/>
          </a:bodyPr>
          <a:lstStyle/>
          <a:p>
            <a:pPr marL="0" indent="0">
              <a:buNone/>
            </a:pPr>
            <a:r>
              <a:rPr lang="en-US" sz="4800" dirty="0" err="1" smtClean="0">
                <a:latin typeface="Source Code Pro"/>
                <a:cs typeface="Source Code Pro"/>
              </a:rPr>
              <a:t>Enumeratee.map</a:t>
            </a:r>
            <a:endParaRPr lang="en-US" sz="4800" dirty="0" smtClean="0">
              <a:latin typeface="Source Code Pro"/>
              <a:cs typeface="Source Code Pro"/>
            </a:endParaRPr>
          </a:p>
          <a:p>
            <a:pPr marL="0" indent="0">
              <a:buNone/>
            </a:pPr>
            <a:r>
              <a:rPr lang="en-US" sz="4800" dirty="0" err="1" smtClean="0">
                <a:latin typeface="Source Code Pro"/>
                <a:cs typeface="Source Code Pro"/>
              </a:rPr>
              <a:t>Enumeratee.filter</a:t>
            </a:r>
            <a:endParaRPr lang="en-US" sz="4800" dirty="0" smtClean="0">
              <a:latin typeface="Source Code Pro"/>
              <a:cs typeface="Source Code Pro"/>
            </a:endParaRPr>
          </a:p>
          <a:p>
            <a:pPr marL="0" indent="0">
              <a:buNone/>
            </a:pPr>
            <a:r>
              <a:rPr lang="en-US" sz="4800" dirty="0" err="1" smtClean="0">
                <a:latin typeface="Source Code Pro"/>
                <a:cs typeface="Source Code Pro"/>
              </a:rPr>
              <a:t>Enumeratee.drop</a:t>
            </a:r>
            <a:r>
              <a:rPr lang="en-US" sz="4800" dirty="0" smtClean="0">
                <a:latin typeface="Source Code Pro"/>
                <a:cs typeface="Source Code Pro"/>
              </a:rPr>
              <a:t> </a:t>
            </a:r>
            <a:r>
              <a:rPr lang="en-US" sz="4800" dirty="0" err="1" smtClean="0">
                <a:latin typeface="Source Code Pro"/>
                <a:cs typeface="Source Code Pro"/>
              </a:rPr>
              <a:t>Enumeratee.take</a:t>
            </a:r>
            <a:endParaRPr lang="en-US" sz="4800" dirty="0" smtClean="0">
              <a:latin typeface="Source Code Pro"/>
              <a:cs typeface="Source Code Pro"/>
            </a:endParaRPr>
          </a:p>
        </p:txBody>
      </p:sp>
    </p:spTree>
    <p:extLst>
      <p:ext uri="{BB962C8B-B14F-4D97-AF65-F5344CB8AC3E}">
        <p14:creationId xmlns:p14="http://schemas.microsoft.com/office/powerpoint/2010/main" val="32355190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dirty="0" err="1" smtClean="0"/>
              <a:t>Composability</a:t>
            </a:r>
            <a:endParaRPr lang="es-ES_tradnl" dirty="0"/>
          </a:p>
        </p:txBody>
      </p:sp>
      <p:sp>
        <p:nvSpPr>
          <p:cNvPr id="3" name="Content Placeholder 2"/>
          <p:cNvSpPr>
            <a:spLocks noGrp="1"/>
          </p:cNvSpPr>
          <p:nvPr>
            <p:ph idx="1"/>
          </p:nvPr>
        </p:nvSpPr>
        <p:spPr/>
        <p:txBody>
          <a:bodyPr>
            <a:normAutofit/>
          </a:bodyPr>
          <a:lstStyle/>
          <a:p>
            <a:pPr marL="0" indent="0">
              <a:buNone/>
            </a:pPr>
            <a:r>
              <a:rPr lang="es-ES_tradnl" sz="2000" dirty="0">
                <a:latin typeface="Source Code Pro" pitchFamily="49" charset="0"/>
              </a:rPr>
              <a:t>val </a:t>
            </a:r>
            <a:r>
              <a:rPr lang="es-ES_tradnl" sz="2000" dirty="0" err="1">
                <a:latin typeface="Source Code Pro" pitchFamily="49" charset="0"/>
              </a:rPr>
              <a:t>dataGenerator</a:t>
            </a:r>
            <a:r>
              <a:rPr lang="es-ES_tradnl" sz="2000" dirty="0">
                <a:latin typeface="Source Code Pro" pitchFamily="49" charset="0"/>
              </a:rPr>
              <a:t> = </a:t>
            </a:r>
            <a:r>
              <a:rPr lang="es-ES_tradnl" sz="2000" b="1" dirty="0" err="1">
                <a:latin typeface="Source Code Pro" pitchFamily="49" charset="0"/>
              </a:rPr>
              <a:t>Enumerator.fromCallback</a:t>
            </a:r>
            <a:r>
              <a:rPr lang="es-ES_tradnl" sz="2000" dirty="0">
                <a:latin typeface="Source Code Pro" pitchFamily="49" charset="0"/>
              </a:rPr>
              <a:t> { () =&gt;</a:t>
            </a:r>
          </a:p>
          <a:p>
            <a:pPr marL="0" indent="0">
              <a:buNone/>
            </a:pPr>
            <a:r>
              <a:rPr lang="es-ES_tradnl" sz="2000" dirty="0">
                <a:latin typeface="Source Code Pro" pitchFamily="49" charset="0"/>
              </a:rPr>
              <a:t>   </a:t>
            </a:r>
            <a:r>
              <a:rPr lang="es-ES_tradnl" sz="2000" dirty="0" err="1" smtClean="0">
                <a:latin typeface="Source Code Pro" pitchFamily="49" charset="0"/>
              </a:rPr>
              <a:t>Promise.timeout</a:t>
            </a:r>
            <a:r>
              <a:rPr lang="es-ES_tradnl" sz="2000" dirty="0" smtClean="0">
                <a:latin typeface="Source Code Pro" pitchFamily="49" charset="0"/>
              </a:rPr>
              <a:t>(</a:t>
            </a:r>
            <a:r>
              <a:rPr lang="es-ES_tradnl" sz="2000" dirty="0" err="1" smtClean="0">
                <a:latin typeface="Source Code Pro" pitchFamily="49" charset="0"/>
              </a:rPr>
              <a:t>Some</a:t>
            </a:r>
            <a:r>
              <a:rPr lang="es-ES_tradnl" sz="2000" dirty="0" smtClean="0">
                <a:latin typeface="Source Code Pro" pitchFamily="49" charset="0"/>
              </a:rPr>
              <a:t>(new  				</a:t>
            </a:r>
            <a:r>
              <a:rPr lang="es-ES_tradnl" sz="2000" dirty="0" err="1" smtClean="0">
                <a:latin typeface="Source Code Pro" pitchFamily="49" charset="0"/>
              </a:rPr>
              <a:t>java.util.Random</a:t>
            </a:r>
            <a:r>
              <a:rPr lang="es-ES_tradnl" sz="2000" dirty="0">
                <a:latin typeface="Source Code Pro" pitchFamily="49" charset="0"/>
              </a:rPr>
              <a:t>().</a:t>
            </a:r>
            <a:r>
              <a:rPr lang="es-ES_tradnl" sz="2000" dirty="0" err="1">
                <a:latin typeface="Source Code Pro" pitchFamily="49" charset="0"/>
              </a:rPr>
              <a:t>nextInt</a:t>
            </a:r>
            <a:r>
              <a:rPr lang="es-ES_tradnl" sz="2000" dirty="0">
                <a:latin typeface="Source Code Pro" pitchFamily="49" charset="0"/>
              </a:rPr>
              <a:t>(100)), </a:t>
            </a:r>
            <a:endParaRPr lang="es-ES_tradnl" sz="2000" dirty="0" smtClean="0">
              <a:latin typeface="Source Code Pro" pitchFamily="49" charset="0"/>
            </a:endParaRPr>
          </a:p>
          <a:p>
            <a:pPr marL="0" indent="0">
              <a:buNone/>
            </a:pPr>
            <a:r>
              <a:rPr lang="es-ES_tradnl" sz="2000" dirty="0" smtClean="0">
                <a:latin typeface="Source Code Pro" pitchFamily="49" charset="0"/>
              </a:rPr>
              <a:t>	5000 </a:t>
            </a:r>
            <a:r>
              <a:rPr lang="es-ES_tradnl" sz="2000" dirty="0" err="1">
                <a:latin typeface="Source Code Pro" pitchFamily="49" charset="0"/>
              </a:rPr>
              <a:t>milliseconds</a:t>
            </a:r>
            <a:r>
              <a:rPr lang="es-ES_tradnl" sz="2000" dirty="0">
                <a:latin typeface="Source Code Pro" pitchFamily="49" charset="0"/>
              </a:rPr>
              <a:t>)</a:t>
            </a:r>
          </a:p>
          <a:p>
            <a:pPr marL="0" indent="0">
              <a:buNone/>
            </a:pPr>
            <a:r>
              <a:rPr lang="es-ES_tradnl" sz="2000" dirty="0">
                <a:latin typeface="Source Code Pro" pitchFamily="49" charset="0"/>
              </a:rPr>
              <a:t>}</a:t>
            </a:r>
          </a:p>
          <a:p>
            <a:pPr marL="0" indent="0">
              <a:buNone/>
            </a:pPr>
            <a:endParaRPr lang="es-ES_tradnl" sz="2000" dirty="0" smtClean="0">
              <a:latin typeface="Source Code Pro" pitchFamily="49" charset="0"/>
            </a:endParaRPr>
          </a:p>
          <a:p>
            <a:pPr marL="0" indent="0">
              <a:buNone/>
            </a:pPr>
            <a:r>
              <a:rPr lang="es-ES_tradnl" sz="2000" dirty="0">
                <a:latin typeface="Source Code Pro" pitchFamily="49" charset="0"/>
              </a:rPr>
              <a:t>val </a:t>
            </a:r>
            <a:r>
              <a:rPr lang="es-ES_tradnl" sz="2000" dirty="0" err="1">
                <a:latin typeface="Source Code Pro" pitchFamily="49" charset="0"/>
              </a:rPr>
              <a:t>toStr</a:t>
            </a:r>
            <a:r>
              <a:rPr lang="es-ES_tradnl" sz="2000" dirty="0">
                <a:latin typeface="Source Code Pro" pitchFamily="49" charset="0"/>
              </a:rPr>
              <a:t> = </a:t>
            </a:r>
            <a:r>
              <a:rPr lang="es-ES_tradnl" sz="2000" b="1" dirty="0" err="1" smtClean="0">
                <a:latin typeface="Source Code Pro" pitchFamily="49" charset="0"/>
              </a:rPr>
              <a:t>Enumeratee.map</a:t>
            </a:r>
            <a:r>
              <a:rPr lang="es-ES_tradnl" sz="2000" dirty="0" smtClean="0">
                <a:latin typeface="Source Code Pro" pitchFamily="49" charset="0"/>
              </a:rPr>
              <a:t>[</a:t>
            </a:r>
            <a:r>
              <a:rPr lang="es-ES_tradnl" sz="2000" dirty="0" err="1" smtClean="0">
                <a:latin typeface="Source Code Pro" pitchFamily="49" charset="0"/>
              </a:rPr>
              <a:t>Int</a:t>
            </a:r>
            <a:r>
              <a:rPr lang="es-ES_tradnl" sz="2000" dirty="0">
                <a:latin typeface="Source Code Pro" pitchFamily="49" charset="0"/>
              </a:rPr>
              <a:t>] { x =&gt; </a:t>
            </a:r>
            <a:r>
              <a:rPr lang="es-ES_tradnl" sz="2000" dirty="0" err="1">
                <a:latin typeface="Source Code Pro" pitchFamily="49" charset="0"/>
              </a:rPr>
              <a:t>x.toString</a:t>
            </a:r>
            <a:r>
              <a:rPr lang="es-ES_tradnl" sz="2000" dirty="0">
                <a:latin typeface="Source Code Pro" pitchFamily="49" charset="0"/>
              </a:rPr>
              <a:t> </a:t>
            </a:r>
            <a:r>
              <a:rPr lang="es-ES_tradnl" sz="2000" dirty="0" smtClean="0">
                <a:latin typeface="Source Code Pro" pitchFamily="49" charset="0"/>
              </a:rPr>
              <a:t>}</a:t>
            </a:r>
          </a:p>
          <a:p>
            <a:pPr marL="0" indent="0">
              <a:buNone/>
            </a:pPr>
            <a:endParaRPr lang="es-ES_tradnl" sz="2000" dirty="0">
              <a:latin typeface="Source Code Pro" pitchFamily="49" charset="0"/>
            </a:endParaRPr>
          </a:p>
          <a:p>
            <a:pPr marL="0" indent="0">
              <a:buNone/>
            </a:pPr>
            <a:r>
              <a:rPr lang="es-ES_tradnl" sz="2000" dirty="0">
                <a:latin typeface="Source Code Pro" pitchFamily="49" charset="0"/>
              </a:rPr>
              <a:t>val </a:t>
            </a:r>
            <a:r>
              <a:rPr lang="es-ES_tradnl" sz="2000" dirty="0" err="1">
                <a:latin typeface="Source Code Pro" pitchFamily="49" charset="0"/>
              </a:rPr>
              <a:t>toConsole</a:t>
            </a:r>
            <a:r>
              <a:rPr lang="es-ES_tradnl" sz="2000" dirty="0">
                <a:latin typeface="Source Code Pro" pitchFamily="49" charset="0"/>
              </a:rPr>
              <a:t> = </a:t>
            </a:r>
            <a:r>
              <a:rPr lang="es-ES_tradnl" sz="2000" b="1" dirty="0" err="1">
                <a:latin typeface="Source Code Pro" pitchFamily="49" charset="0"/>
              </a:rPr>
              <a:t>Iteratee.foreach</a:t>
            </a:r>
            <a:r>
              <a:rPr lang="es-ES_tradnl" sz="2000" dirty="0">
                <a:latin typeface="Source Code Pro" pitchFamily="49" charset="0"/>
              </a:rPr>
              <a:t>[</a:t>
            </a:r>
            <a:r>
              <a:rPr lang="es-ES_tradnl" sz="2000" dirty="0" err="1">
                <a:latin typeface="Source Code Pro" pitchFamily="49" charset="0"/>
              </a:rPr>
              <a:t>String</a:t>
            </a:r>
            <a:r>
              <a:rPr lang="es-ES_tradnl" sz="2000" dirty="0">
                <a:latin typeface="Source Code Pro" pitchFamily="49" charset="0"/>
              </a:rPr>
              <a:t>](</a:t>
            </a:r>
            <a:r>
              <a:rPr lang="es-ES_tradnl" sz="2000" dirty="0" err="1">
                <a:latin typeface="Source Code Pro" pitchFamily="49" charset="0"/>
              </a:rPr>
              <a:t>println</a:t>
            </a:r>
            <a:r>
              <a:rPr lang="es-ES_tradnl" sz="2000" dirty="0" smtClean="0">
                <a:latin typeface="Source Code Pro" pitchFamily="49" charset="0"/>
              </a:rPr>
              <a:t>(_))</a:t>
            </a:r>
          </a:p>
          <a:p>
            <a:pPr marL="0" indent="0">
              <a:buNone/>
            </a:pPr>
            <a:endParaRPr lang="es-ES_tradnl" sz="2000" dirty="0">
              <a:latin typeface="Source Code Pro" pitchFamily="49" charset="0"/>
            </a:endParaRPr>
          </a:p>
          <a:p>
            <a:pPr marL="0" indent="0">
              <a:buNone/>
            </a:pPr>
            <a:r>
              <a:rPr lang="es-ES_tradnl" sz="2000" dirty="0" err="1">
                <a:latin typeface="Source Code Pro" pitchFamily="49" charset="0"/>
              </a:rPr>
              <a:t>dataGenerator</a:t>
            </a:r>
            <a:r>
              <a:rPr lang="es-ES_tradnl" sz="2000" dirty="0">
                <a:latin typeface="Source Code Pro" pitchFamily="49" charset="0"/>
              </a:rPr>
              <a:t> &amp;&gt; </a:t>
            </a:r>
            <a:r>
              <a:rPr lang="es-ES_tradnl" sz="2000" dirty="0" err="1">
                <a:latin typeface="Source Code Pro" pitchFamily="49" charset="0"/>
              </a:rPr>
              <a:t>toStr</a:t>
            </a:r>
            <a:r>
              <a:rPr lang="es-ES_tradnl" sz="2000" dirty="0">
                <a:latin typeface="Source Code Pro" pitchFamily="49" charset="0"/>
              </a:rPr>
              <a:t> </a:t>
            </a:r>
            <a:r>
              <a:rPr lang="es-ES_tradnl" sz="2000" b="1" dirty="0">
                <a:latin typeface="Source Code Pro" pitchFamily="49" charset="0"/>
              </a:rPr>
              <a:t>|&gt;&gt;</a:t>
            </a:r>
            <a:r>
              <a:rPr lang="es-ES_tradnl" sz="2000" dirty="0">
                <a:latin typeface="Source Code Pro" pitchFamily="49" charset="0"/>
              </a:rPr>
              <a:t> </a:t>
            </a:r>
            <a:r>
              <a:rPr lang="es-ES_tradnl" sz="2000" dirty="0" err="1">
                <a:latin typeface="Source Code Pro" pitchFamily="49" charset="0"/>
              </a:rPr>
              <a:t>toConsole</a:t>
            </a:r>
            <a:endParaRPr lang="es-ES_tradnl" sz="2000" dirty="0">
              <a:latin typeface="Source Code Pro" pitchFamily="49" charset="0"/>
            </a:endParaRPr>
          </a:p>
        </p:txBody>
      </p:sp>
    </p:spTree>
    <p:extLst>
      <p:ext uri="{BB962C8B-B14F-4D97-AF65-F5344CB8AC3E}">
        <p14:creationId xmlns:p14="http://schemas.microsoft.com/office/powerpoint/2010/main" val="102608733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Reactive IO and HTTP responses</a:t>
            </a:r>
            <a:endParaRPr lang="en-US" dirty="0"/>
          </a:p>
        </p:txBody>
      </p:sp>
      <p:sp>
        <p:nvSpPr>
          <p:cNvPr id="3" name="Content Placeholder 2"/>
          <p:cNvSpPr>
            <a:spLocks noGrp="1"/>
          </p:cNvSpPr>
          <p:nvPr>
            <p:ph idx="1"/>
          </p:nvPr>
        </p:nvSpPr>
        <p:spPr/>
        <p:txBody>
          <a:bodyPr anchor="ctr">
            <a:normAutofit/>
          </a:bodyPr>
          <a:lstStyle/>
          <a:p>
            <a:pPr marL="0" indent="0">
              <a:buNone/>
            </a:pPr>
            <a:r>
              <a:rPr lang="en-US" sz="4000" dirty="0" err="1" smtClean="0">
                <a:latin typeface="Source Code Pro"/>
                <a:cs typeface="Source Code Pro"/>
              </a:rPr>
              <a:t>Ok.feed</a:t>
            </a:r>
            <a:r>
              <a:rPr lang="en-US" sz="4000" dirty="0" smtClean="0">
                <a:latin typeface="Source Code Pro"/>
                <a:cs typeface="Source Code Pro"/>
              </a:rPr>
              <a:t>(</a:t>
            </a:r>
            <a:r>
              <a:rPr lang="en-US" sz="4000" dirty="0" err="1" smtClean="0">
                <a:latin typeface="Source Code Pro"/>
                <a:cs typeface="Source Code Pro"/>
              </a:rPr>
              <a:t>iteratee</a:t>
            </a:r>
            <a:r>
              <a:rPr lang="en-US" sz="4000" dirty="0" smtClean="0">
                <a:latin typeface="Source Code Pro"/>
                <a:cs typeface="Source Code Pro"/>
              </a:rPr>
              <a:t>)</a:t>
            </a:r>
          </a:p>
          <a:p>
            <a:pPr marL="0" indent="0">
              <a:buNone/>
            </a:pPr>
            <a:r>
              <a:rPr lang="en-US" sz="4000" dirty="0" err="1" smtClean="0">
                <a:latin typeface="Source Code Pro"/>
                <a:cs typeface="Source Code Pro"/>
              </a:rPr>
              <a:t>Ok.stream</a:t>
            </a:r>
            <a:r>
              <a:rPr lang="en-US" sz="4000" dirty="0" smtClean="0">
                <a:latin typeface="Source Code Pro"/>
                <a:cs typeface="Source Code Pro"/>
              </a:rPr>
              <a:t>(</a:t>
            </a:r>
            <a:r>
              <a:rPr lang="en-US" sz="4000" dirty="0" err="1" smtClean="0">
                <a:latin typeface="Source Code Pro"/>
                <a:cs typeface="Source Code Pro"/>
              </a:rPr>
              <a:t>iteratee</a:t>
            </a:r>
            <a:r>
              <a:rPr lang="en-US" sz="4000" dirty="0" smtClean="0">
                <a:latin typeface="Source Code Pro"/>
                <a:cs typeface="Source Code Pro"/>
              </a:rPr>
              <a:t>)</a:t>
            </a:r>
          </a:p>
          <a:p>
            <a:pPr marL="0" indent="0">
              <a:buNone/>
            </a:pPr>
            <a:r>
              <a:rPr lang="en-US" sz="4000" dirty="0" err="1" smtClean="0">
                <a:latin typeface="Source Code Pro"/>
                <a:cs typeface="Source Code Pro"/>
              </a:rPr>
              <a:t>Ok.stream</a:t>
            </a:r>
            <a:r>
              <a:rPr lang="en-US" sz="4000" dirty="0" smtClean="0">
                <a:latin typeface="Source Code Pro"/>
                <a:cs typeface="Source Code Pro"/>
              </a:rPr>
              <a:t>(enumerator)</a:t>
            </a:r>
            <a:endParaRPr lang="en-US" sz="4000" dirty="0">
              <a:latin typeface="Source Code Pro"/>
              <a:cs typeface="Source Code Pro"/>
            </a:endParaRPr>
          </a:p>
        </p:txBody>
      </p:sp>
    </p:spTree>
    <p:extLst>
      <p:ext uri="{BB962C8B-B14F-4D97-AF65-F5344CB8AC3E}">
        <p14:creationId xmlns:p14="http://schemas.microsoft.com/office/powerpoint/2010/main" val="182067908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latin typeface="Calluna Sans"/>
                <a:cs typeface="Calluna Sans"/>
              </a:rPr>
              <a:t>Reactive IO in the real </a:t>
            </a:r>
            <a:r>
              <a:rPr lang="en-US" dirty="0" smtClean="0">
                <a:latin typeface="Calluna Sans"/>
                <a:cs typeface="Calluna Sans"/>
              </a:rPr>
              <a:t>world</a:t>
            </a:r>
            <a:endParaRPr lang="es-ES_tradnl" dirty="0"/>
          </a:p>
        </p:txBody>
      </p:sp>
      <p:sp>
        <p:nvSpPr>
          <p:cNvPr id="3" name="Content Placeholder 2"/>
          <p:cNvSpPr>
            <a:spLocks noGrp="1"/>
          </p:cNvSpPr>
          <p:nvPr>
            <p:ph idx="1"/>
          </p:nvPr>
        </p:nvSpPr>
        <p:spPr>
          <a:xfrm>
            <a:off x="0" y="2852936"/>
            <a:ext cx="9144000" cy="3273227"/>
          </a:xfrm>
          <a:solidFill>
            <a:srgbClr val="D5D0D6">
              <a:alpha val="78039"/>
            </a:srgbClr>
          </a:solidFill>
        </p:spPr>
        <p:txBody>
          <a:bodyPr vert="horz" lIns="91440" tIns="45720" rIns="91440" bIns="45720" rtlCol="0" anchor="ctr" anchorCtr="0">
            <a:normAutofit fontScale="92500" lnSpcReduction="10000"/>
          </a:bodyPr>
          <a:lstStyle/>
          <a:p>
            <a:pPr marL="0" indent="0">
              <a:buNone/>
            </a:pPr>
            <a:r>
              <a:rPr lang="en-US" sz="4000" dirty="0">
                <a:solidFill>
                  <a:schemeClr val="bg1">
                    <a:lumMod val="75000"/>
                  </a:schemeClr>
                </a:solidFill>
                <a:cs typeface="Arial"/>
              </a:rPr>
              <a:t>	Streaming APIs</a:t>
            </a:r>
          </a:p>
          <a:p>
            <a:pPr marL="0" indent="0">
              <a:buNone/>
            </a:pPr>
            <a:r>
              <a:rPr lang="en-US" sz="4000" dirty="0">
                <a:solidFill>
                  <a:schemeClr val="bg1">
                    <a:lumMod val="75000"/>
                  </a:schemeClr>
                </a:solidFill>
                <a:cs typeface="Arial"/>
              </a:rPr>
              <a:t>	File streaming</a:t>
            </a:r>
          </a:p>
          <a:p>
            <a:pPr marL="0" indent="0">
              <a:buNone/>
            </a:pPr>
            <a:r>
              <a:rPr lang="en-US" sz="4000" dirty="0">
                <a:solidFill>
                  <a:schemeClr val="bg1">
                    <a:lumMod val="75000"/>
                  </a:schemeClr>
                </a:solidFill>
                <a:cs typeface="Arial"/>
              </a:rPr>
              <a:t>	Server-generated </a:t>
            </a:r>
            <a:r>
              <a:rPr lang="en-US" sz="4000" dirty="0" smtClean="0">
                <a:solidFill>
                  <a:schemeClr val="bg1">
                    <a:lumMod val="75000"/>
                  </a:schemeClr>
                </a:solidFill>
                <a:cs typeface="Arial"/>
              </a:rPr>
              <a:t>events</a:t>
            </a:r>
          </a:p>
          <a:p>
            <a:pPr marL="0" indent="0">
              <a:buNone/>
            </a:pPr>
            <a:r>
              <a:rPr lang="en-US" sz="4000" dirty="0" smtClean="0">
                <a:solidFill>
                  <a:schemeClr val="bg1">
                    <a:lumMod val="75000"/>
                  </a:schemeClr>
                </a:solidFill>
                <a:cs typeface="Arial"/>
              </a:rPr>
              <a:t>	Reactive </a:t>
            </a:r>
            <a:r>
              <a:rPr lang="en-US" sz="4000" dirty="0" smtClean="0">
                <a:solidFill>
                  <a:schemeClr val="bg1">
                    <a:lumMod val="75000"/>
                  </a:schemeClr>
                </a:solidFill>
                <a:cs typeface="Arial"/>
              </a:rPr>
              <a:t>data</a:t>
            </a:r>
          </a:p>
          <a:p>
            <a:pPr marL="0" indent="0">
              <a:buNone/>
            </a:pPr>
            <a:r>
              <a:rPr lang="en-US" sz="4000" dirty="0" smtClean="0">
                <a:solidFill>
                  <a:schemeClr val="bg1">
                    <a:lumMod val="75000"/>
                  </a:schemeClr>
                </a:solidFill>
                <a:cs typeface="Arial"/>
              </a:rPr>
              <a:t>	</a:t>
            </a:r>
            <a:r>
              <a:rPr lang="en-US" sz="4000" dirty="0" err="1" smtClean="0">
                <a:solidFill>
                  <a:schemeClr val="bg1">
                    <a:lumMod val="75000"/>
                  </a:schemeClr>
                </a:solidFill>
                <a:cs typeface="Arial"/>
              </a:rPr>
              <a:t>WebSockets</a:t>
            </a:r>
            <a:endParaRPr lang="en-US" sz="4000" dirty="0" smtClean="0">
              <a:solidFill>
                <a:schemeClr val="bg1">
                  <a:lumMod val="75000"/>
                </a:schemeClr>
              </a:solidFill>
              <a:cs typeface="Arial"/>
            </a:endParaRPr>
          </a:p>
        </p:txBody>
      </p:sp>
    </p:spTree>
    <p:extLst>
      <p:ext uri="{BB962C8B-B14F-4D97-AF65-F5344CB8AC3E}">
        <p14:creationId xmlns:p14="http://schemas.microsoft.com/office/powerpoint/2010/main" val="304345021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Streaming Files</a:t>
            </a:r>
            <a:endParaRPr lang="en-US" dirty="0"/>
          </a:p>
        </p:txBody>
      </p:sp>
      <p:sp>
        <p:nvSpPr>
          <p:cNvPr id="3" name="Content Placeholder 2"/>
          <p:cNvSpPr>
            <a:spLocks noGrp="1"/>
          </p:cNvSpPr>
          <p:nvPr>
            <p:ph idx="1"/>
          </p:nvPr>
        </p:nvSpPr>
        <p:spPr>
          <a:xfrm>
            <a:off x="0" y="1916832"/>
            <a:ext cx="9144000" cy="4104456"/>
          </a:xfrm>
          <a:solidFill>
            <a:srgbClr val="D5D0D6">
              <a:alpha val="78039"/>
            </a:srgbClr>
          </a:solidFill>
        </p:spPr>
        <p:txBody>
          <a:bodyPr vert="horz" lIns="91440" tIns="45720" rIns="91440" bIns="45720" rtlCol="0" anchor="ctr" anchorCtr="0">
            <a:normAutofit/>
          </a:bodyPr>
          <a:lstStyle/>
          <a:p>
            <a:pPr marL="0" indent="0" algn="ctr">
              <a:lnSpc>
                <a:spcPct val="130000"/>
              </a:lnSpc>
              <a:buNone/>
            </a:pPr>
            <a:r>
              <a:rPr lang="en-US" sz="4000" dirty="0" err="1" smtClean="0">
                <a:solidFill>
                  <a:schemeClr val="bg1">
                    <a:lumMod val="75000"/>
                  </a:schemeClr>
                </a:solidFill>
                <a:latin typeface="Source Code Pro"/>
                <a:cs typeface="Source Code Pro"/>
              </a:rPr>
              <a:t>Enumerator.fromFile</a:t>
            </a:r>
            <a:endParaRPr lang="en-US" sz="4800" dirty="0">
              <a:solidFill>
                <a:schemeClr val="bg1">
                  <a:lumMod val="75000"/>
                </a:schemeClr>
              </a:solidFill>
              <a:latin typeface="Source Code Pro"/>
              <a:cs typeface="Source Code Pro"/>
            </a:endParaRPr>
          </a:p>
          <a:p>
            <a:pPr marL="0" indent="0" algn="ctr">
              <a:lnSpc>
                <a:spcPct val="130000"/>
              </a:lnSpc>
              <a:buNone/>
            </a:pPr>
            <a:r>
              <a:rPr lang="en-US" sz="6000" dirty="0" smtClean="0">
                <a:solidFill>
                  <a:schemeClr val="bg1">
                    <a:lumMod val="75000"/>
                  </a:schemeClr>
                </a:solidFill>
                <a:latin typeface="Source Code Pro"/>
                <a:cs typeface="Source Code Pro"/>
              </a:rPr>
              <a:t>Or</a:t>
            </a:r>
            <a:endParaRPr lang="en-US" sz="4800" dirty="0">
              <a:solidFill>
                <a:schemeClr val="bg1">
                  <a:lumMod val="75000"/>
                </a:schemeClr>
              </a:solidFill>
              <a:latin typeface="Source Code Pro"/>
              <a:cs typeface="Source Code Pro"/>
            </a:endParaRPr>
          </a:p>
          <a:p>
            <a:pPr marL="0" indent="0" algn="ctr">
              <a:lnSpc>
                <a:spcPct val="130000"/>
              </a:lnSpc>
              <a:buNone/>
            </a:pPr>
            <a:r>
              <a:rPr lang="en-US" sz="4000" dirty="0" err="1" smtClean="0">
                <a:solidFill>
                  <a:schemeClr val="bg1">
                    <a:lumMod val="75000"/>
                  </a:schemeClr>
                </a:solidFill>
                <a:latin typeface="Source Code Pro"/>
                <a:cs typeface="Source Code Pro"/>
              </a:rPr>
              <a:t>Ok.sendFile</a:t>
            </a:r>
            <a:r>
              <a:rPr lang="en-US" sz="4000" dirty="0" smtClean="0">
                <a:solidFill>
                  <a:schemeClr val="bg1">
                    <a:lumMod val="75000"/>
                  </a:schemeClr>
                </a:solidFill>
                <a:latin typeface="Source Code Pro"/>
                <a:cs typeface="Source Code Pro"/>
              </a:rPr>
              <a:t>(new File(…))</a:t>
            </a:r>
            <a:endParaRPr lang="en-US" sz="4000" dirty="0">
              <a:solidFill>
                <a:schemeClr val="bg1">
                  <a:lumMod val="75000"/>
                </a:schemeClr>
              </a:solidFill>
              <a:latin typeface="Source Code Pro"/>
              <a:cs typeface="Source Code Pro"/>
            </a:endParaRPr>
          </a:p>
        </p:txBody>
      </p:sp>
    </p:spTree>
    <p:extLst>
      <p:ext uri="{BB962C8B-B14F-4D97-AF65-F5344CB8AC3E}">
        <p14:creationId xmlns:p14="http://schemas.microsoft.com/office/powerpoint/2010/main" val="301758865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Streaming APIs</a:t>
            </a:r>
            <a:endParaRPr lang="en-US" dirty="0"/>
          </a:p>
        </p:txBody>
      </p:sp>
      <p:sp>
        <p:nvSpPr>
          <p:cNvPr id="4" name="Content Placeholder 2"/>
          <p:cNvSpPr>
            <a:spLocks noGrp="1"/>
          </p:cNvSpPr>
          <p:nvPr>
            <p:ph idx="1"/>
          </p:nvPr>
        </p:nvSpPr>
        <p:spPr>
          <a:xfrm>
            <a:off x="0" y="2708920"/>
            <a:ext cx="9144000" cy="1872208"/>
          </a:xfrm>
          <a:solidFill>
            <a:srgbClr val="D5D0D6">
              <a:alpha val="78039"/>
            </a:srgbClr>
          </a:solidFill>
        </p:spPr>
        <p:txBody>
          <a:bodyPr vert="horz" lIns="91440" tIns="45720" rIns="91440" bIns="45720" rtlCol="0" anchor="ctr" anchorCtr="0">
            <a:normAutofit/>
          </a:bodyPr>
          <a:lstStyle/>
          <a:p>
            <a:pPr marL="0" indent="0" algn="ctr">
              <a:buNone/>
            </a:pPr>
            <a:r>
              <a:rPr lang="en-US" sz="4800" dirty="0" smtClean="0">
                <a:solidFill>
                  <a:schemeClr val="bg1">
                    <a:lumMod val="75000"/>
                  </a:schemeClr>
                </a:solidFill>
                <a:latin typeface="Calluna Sans"/>
                <a:cs typeface="Calluna Sans"/>
              </a:rPr>
              <a:t>Data source </a:t>
            </a:r>
            <a:r>
              <a:rPr lang="en-US" sz="4800" dirty="0" smtClean="0">
                <a:solidFill>
                  <a:schemeClr val="bg1">
                    <a:lumMod val="75000"/>
                  </a:schemeClr>
                </a:solidFill>
                <a:latin typeface="Calluna Sans"/>
                <a:cs typeface="Calluna Sans"/>
                <a:sym typeface="Wingdings"/>
              </a:rPr>
              <a:t>(Enumerator)  </a:t>
            </a:r>
            <a:r>
              <a:rPr lang="en-US" sz="4800" dirty="0" err="1" smtClean="0">
                <a:solidFill>
                  <a:schemeClr val="bg1">
                    <a:lumMod val="75000"/>
                  </a:schemeClr>
                </a:solidFill>
                <a:latin typeface="Calluna Sans"/>
                <a:cs typeface="Calluna Sans"/>
                <a:sym typeface="Wingdings"/>
              </a:rPr>
              <a:t>Enumeratee</a:t>
            </a:r>
            <a:r>
              <a:rPr lang="en-US" sz="4800" dirty="0" smtClean="0">
                <a:solidFill>
                  <a:schemeClr val="bg1">
                    <a:lumMod val="75000"/>
                  </a:schemeClr>
                </a:solidFill>
                <a:latin typeface="Calluna Sans"/>
                <a:cs typeface="Calluna Sans"/>
                <a:sym typeface="Wingdings"/>
              </a:rPr>
              <a:t>  Client</a:t>
            </a:r>
            <a:endParaRPr lang="en-US" sz="4800" dirty="0">
              <a:solidFill>
                <a:schemeClr val="bg1">
                  <a:lumMod val="75000"/>
                </a:schemeClr>
              </a:solidFill>
              <a:latin typeface="Calluna Sans"/>
              <a:cs typeface="Calluna Sans"/>
            </a:endParaRPr>
          </a:p>
        </p:txBody>
      </p:sp>
    </p:spTree>
    <p:extLst>
      <p:ext uri="{BB962C8B-B14F-4D97-AF65-F5344CB8AC3E}">
        <p14:creationId xmlns:p14="http://schemas.microsoft.com/office/powerpoint/2010/main" val="180102312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WebSockets</a:t>
            </a:r>
            <a:endParaRPr lang="en-US" dirty="0"/>
          </a:p>
        </p:txBody>
      </p:sp>
      <p:sp>
        <p:nvSpPr>
          <p:cNvPr id="3" name="Content Placeholder 2"/>
          <p:cNvSpPr>
            <a:spLocks noGrp="1"/>
          </p:cNvSpPr>
          <p:nvPr>
            <p:ph idx="1"/>
          </p:nvPr>
        </p:nvSpPr>
        <p:spPr>
          <a:xfrm>
            <a:off x="251520" y="1600200"/>
            <a:ext cx="8640960" cy="4525963"/>
          </a:xfrm>
        </p:spPr>
        <p:txBody>
          <a:bodyPr>
            <a:normAutofit lnSpcReduction="10000"/>
          </a:bodyPr>
          <a:lstStyle/>
          <a:p>
            <a:pPr marL="0" indent="0">
              <a:buNone/>
            </a:pPr>
            <a:r>
              <a:rPr lang="es-ES_tradnl" sz="1800" dirty="0">
                <a:latin typeface="Source Code Pro"/>
                <a:cs typeface="Source Code Pro"/>
              </a:rPr>
              <a:t> </a:t>
            </a:r>
            <a:r>
              <a:rPr lang="es-ES_tradnl" sz="1800" dirty="0" err="1">
                <a:latin typeface="Source Code Pro"/>
                <a:cs typeface="Source Code Pro"/>
              </a:rPr>
              <a:t>def</a:t>
            </a:r>
            <a:r>
              <a:rPr lang="es-ES_tradnl" sz="1800" dirty="0">
                <a:latin typeface="Source Code Pro"/>
                <a:cs typeface="Source Code Pro"/>
              </a:rPr>
              <a:t> </a:t>
            </a:r>
            <a:r>
              <a:rPr lang="es-ES_tradnl" sz="1800" dirty="0" err="1">
                <a:latin typeface="Source Code Pro"/>
                <a:cs typeface="Source Code Pro"/>
              </a:rPr>
              <a:t>websocketTime</a:t>
            </a:r>
            <a:r>
              <a:rPr lang="es-ES_tradnl" sz="1800" dirty="0">
                <a:latin typeface="Source Code Pro"/>
                <a:cs typeface="Source Code Pro"/>
              </a:rPr>
              <a:t> = </a:t>
            </a:r>
            <a:r>
              <a:rPr lang="es-ES_tradnl" sz="1800" dirty="0" err="1">
                <a:latin typeface="Source Code Pro"/>
                <a:cs typeface="Source Code Pro"/>
              </a:rPr>
              <a:t>WebSocket.async</a:t>
            </a:r>
            <a:r>
              <a:rPr lang="es-ES_tradnl" sz="1800" dirty="0">
                <a:latin typeface="Source Code Pro"/>
                <a:cs typeface="Source Code Pro"/>
              </a:rPr>
              <a:t>[</a:t>
            </a:r>
            <a:r>
              <a:rPr lang="es-ES_tradnl" sz="1800" dirty="0" err="1">
                <a:latin typeface="Source Code Pro"/>
                <a:cs typeface="Source Code Pro"/>
              </a:rPr>
              <a:t>String</a:t>
            </a:r>
            <a:r>
              <a:rPr lang="es-ES_tradnl" sz="1800" dirty="0">
                <a:latin typeface="Source Code Pro"/>
                <a:cs typeface="Source Code Pro"/>
              </a:rPr>
              <a:t>] { </a:t>
            </a:r>
            <a:r>
              <a:rPr lang="es-ES_tradnl" sz="1800" dirty="0" err="1">
                <a:latin typeface="Source Code Pro"/>
                <a:cs typeface="Source Code Pro"/>
              </a:rPr>
              <a:t>request</a:t>
            </a:r>
            <a:r>
              <a:rPr lang="es-ES_tradnl" sz="1800" dirty="0">
                <a:latin typeface="Source Code Pro"/>
                <a:cs typeface="Source Code Pro"/>
              </a:rPr>
              <a:t> =&gt;</a:t>
            </a:r>
          </a:p>
          <a:p>
            <a:pPr marL="0" indent="0">
              <a:buNone/>
            </a:pPr>
            <a:r>
              <a:rPr lang="es-ES_tradnl" sz="1800" dirty="0">
                <a:latin typeface="Source Code Pro"/>
                <a:cs typeface="Source Code Pro"/>
              </a:rPr>
              <a:t>    </a:t>
            </a:r>
            <a:r>
              <a:rPr lang="es-ES_tradnl" sz="1800" dirty="0" err="1">
                <a:latin typeface="Source Code Pro"/>
                <a:cs typeface="Source Code Pro"/>
              </a:rPr>
              <a:t>Akka.future</a:t>
            </a:r>
            <a:r>
              <a:rPr lang="es-ES_tradnl" sz="1800" dirty="0">
                <a:latin typeface="Source Code Pro"/>
                <a:cs typeface="Source Code Pro"/>
              </a:rPr>
              <a:t> {</a:t>
            </a:r>
          </a:p>
          <a:p>
            <a:pPr marL="0" indent="0">
              <a:buNone/>
            </a:pPr>
            <a:r>
              <a:rPr lang="es-ES_tradnl" sz="1800" dirty="0">
                <a:latin typeface="Source Code Pro"/>
                <a:cs typeface="Source Code Pro"/>
              </a:rPr>
              <a:t>      val </a:t>
            </a:r>
            <a:r>
              <a:rPr lang="es-ES_tradnl" sz="1800" dirty="0" err="1">
                <a:latin typeface="Source Code Pro"/>
                <a:cs typeface="Source Code Pro"/>
              </a:rPr>
              <a:t>timeEnumerator</a:t>
            </a:r>
            <a:r>
              <a:rPr lang="es-ES_tradnl" sz="1800" dirty="0">
                <a:latin typeface="Source Code Pro"/>
                <a:cs typeface="Source Code Pro"/>
              </a:rPr>
              <a:t> = </a:t>
            </a:r>
            <a:r>
              <a:rPr lang="es-ES_tradnl" sz="1800" dirty="0" err="1">
                <a:latin typeface="Source Code Pro"/>
                <a:cs typeface="Source Code Pro"/>
              </a:rPr>
              <a:t>Enumerator.fromCallback</a:t>
            </a:r>
            <a:r>
              <a:rPr lang="es-ES_tradnl" sz="1800" dirty="0">
                <a:latin typeface="Source Code Pro"/>
                <a:cs typeface="Source Code Pro"/>
              </a:rPr>
              <a:t> { () =&gt;</a:t>
            </a:r>
          </a:p>
          <a:p>
            <a:pPr marL="0" indent="0">
              <a:buNone/>
            </a:pPr>
            <a:r>
              <a:rPr lang="es-ES_tradnl" sz="1800" dirty="0">
                <a:latin typeface="Source Code Pro"/>
                <a:cs typeface="Source Code Pro"/>
              </a:rPr>
              <a:t>        </a:t>
            </a:r>
            <a:r>
              <a:rPr lang="es-ES_tradnl" sz="1800" dirty="0" err="1">
                <a:latin typeface="Source Code Pro"/>
                <a:cs typeface="Source Code Pro"/>
              </a:rPr>
              <a:t>Promise.timeout</a:t>
            </a:r>
            <a:r>
              <a:rPr lang="es-ES_tradnl" sz="1800" dirty="0">
                <a:latin typeface="Source Code Pro"/>
                <a:cs typeface="Source Code Pro"/>
              </a:rPr>
              <a:t>(</a:t>
            </a:r>
            <a:r>
              <a:rPr lang="es-ES_tradnl" sz="1800" dirty="0" err="1">
                <a:latin typeface="Source Code Pro"/>
                <a:cs typeface="Source Code Pro"/>
              </a:rPr>
              <a:t>Some</a:t>
            </a:r>
            <a:r>
              <a:rPr lang="es-ES_tradnl" sz="1800" dirty="0">
                <a:latin typeface="Source Code Pro"/>
                <a:cs typeface="Source Code Pro"/>
              </a:rPr>
              <a:t>((new Date).</a:t>
            </a:r>
            <a:r>
              <a:rPr lang="es-ES_tradnl" sz="1800" dirty="0" err="1">
                <a:latin typeface="Source Code Pro"/>
                <a:cs typeface="Source Code Pro"/>
              </a:rPr>
              <a:t>toString</a:t>
            </a:r>
            <a:r>
              <a:rPr lang="es-ES_tradnl" sz="1800" dirty="0">
                <a:latin typeface="Source Code Pro"/>
                <a:cs typeface="Source Code Pro"/>
              </a:rPr>
              <a:t>()), 5000 </a:t>
            </a:r>
            <a:r>
              <a:rPr lang="es-ES_tradnl" sz="1800" dirty="0" err="1">
                <a:latin typeface="Source Code Pro"/>
                <a:cs typeface="Source Code Pro"/>
              </a:rPr>
              <a:t>milliseconds</a:t>
            </a:r>
            <a:r>
              <a:rPr lang="es-ES_tradnl" sz="1800" dirty="0">
                <a:latin typeface="Source Code Pro"/>
                <a:cs typeface="Source Code Pro"/>
              </a:rPr>
              <a:t>)</a:t>
            </a:r>
          </a:p>
          <a:p>
            <a:pPr marL="0" indent="0">
              <a:buNone/>
            </a:pPr>
            <a:r>
              <a:rPr lang="es-ES_tradnl" sz="1800" dirty="0">
                <a:latin typeface="Source Code Pro"/>
                <a:cs typeface="Source Code Pro"/>
              </a:rPr>
              <a:t>      }</a:t>
            </a:r>
          </a:p>
          <a:p>
            <a:pPr marL="0" indent="0">
              <a:buNone/>
            </a:pPr>
            <a:endParaRPr lang="es-ES_tradnl" sz="1800" dirty="0">
              <a:latin typeface="Source Code Pro"/>
              <a:cs typeface="Source Code Pro"/>
            </a:endParaRPr>
          </a:p>
          <a:p>
            <a:pPr marL="0" indent="0">
              <a:buNone/>
            </a:pPr>
            <a:r>
              <a:rPr lang="es-ES_tradnl" sz="1800" dirty="0">
                <a:latin typeface="Source Code Pro"/>
                <a:cs typeface="Source Code Pro"/>
              </a:rPr>
              <a:t>      val in = </a:t>
            </a:r>
            <a:r>
              <a:rPr lang="es-ES_tradnl" sz="1800" dirty="0" err="1">
                <a:latin typeface="Source Code Pro"/>
                <a:cs typeface="Source Code Pro"/>
              </a:rPr>
              <a:t>Iteratee.foreach</a:t>
            </a:r>
            <a:r>
              <a:rPr lang="es-ES_tradnl" sz="1800" dirty="0">
                <a:latin typeface="Source Code Pro"/>
                <a:cs typeface="Source Code Pro"/>
              </a:rPr>
              <a:t>[</a:t>
            </a:r>
            <a:r>
              <a:rPr lang="es-ES_tradnl" sz="1800" dirty="0" err="1">
                <a:latin typeface="Source Code Pro"/>
                <a:cs typeface="Source Code Pro"/>
              </a:rPr>
              <a:t>String</a:t>
            </a:r>
            <a:r>
              <a:rPr lang="es-ES_tradnl" sz="1800" dirty="0">
                <a:latin typeface="Source Code Pro"/>
                <a:cs typeface="Source Code Pro"/>
              </a:rPr>
              <a:t>] { </a:t>
            </a:r>
            <a:r>
              <a:rPr lang="es-ES_tradnl" sz="1800" dirty="0" err="1">
                <a:latin typeface="Source Code Pro"/>
                <a:cs typeface="Source Code Pro"/>
              </a:rPr>
              <a:t>message</a:t>
            </a:r>
            <a:r>
              <a:rPr lang="es-ES_tradnl" sz="1800" dirty="0">
                <a:latin typeface="Source Code Pro"/>
                <a:cs typeface="Source Code Pro"/>
              </a:rPr>
              <a:t> =</a:t>
            </a:r>
            <a:r>
              <a:rPr lang="es-ES_tradnl" sz="1800" dirty="0" smtClean="0">
                <a:latin typeface="Source Code Pro"/>
                <a:cs typeface="Source Code Pro"/>
              </a:rPr>
              <a:t>&gt;</a:t>
            </a:r>
          </a:p>
          <a:p>
            <a:pPr marL="0" indent="0">
              <a:buNone/>
            </a:pPr>
            <a:r>
              <a:rPr lang="es-ES_tradnl" sz="1800" dirty="0">
                <a:latin typeface="Source Code Pro"/>
                <a:cs typeface="Source Code Pro"/>
              </a:rPr>
              <a:t>	</a:t>
            </a:r>
            <a:r>
              <a:rPr lang="es-ES_tradnl" sz="1800" dirty="0" smtClean="0">
                <a:latin typeface="Source Code Pro"/>
                <a:cs typeface="Source Code Pro"/>
              </a:rPr>
              <a:t>		</a:t>
            </a:r>
            <a:r>
              <a:rPr lang="es-ES_tradnl" sz="1800" dirty="0" err="1" smtClean="0">
                <a:latin typeface="Source Code Pro"/>
                <a:cs typeface="Source Code Pro"/>
              </a:rPr>
              <a:t>println</a:t>
            </a:r>
            <a:r>
              <a:rPr lang="es-ES_tradnl" sz="1800" dirty="0">
                <a:latin typeface="Source Code Pro"/>
                <a:cs typeface="Source Code Pro"/>
              </a:rPr>
              <a:t>(</a:t>
            </a:r>
            <a:r>
              <a:rPr lang="es-ES_tradnl" sz="1800" dirty="0" err="1">
                <a:latin typeface="Source Code Pro"/>
                <a:cs typeface="Source Code Pro"/>
              </a:rPr>
              <a:t>message</a:t>
            </a:r>
            <a:r>
              <a:rPr lang="es-ES_tradnl" sz="1800" dirty="0">
                <a:latin typeface="Source Code Pro"/>
                <a:cs typeface="Source Code Pro"/>
              </a:rPr>
              <a:t>) </a:t>
            </a:r>
            <a:endParaRPr lang="es-ES_tradnl" sz="1800" dirty="0" smtClean="0">
              <a:latin typeface="Source Code Pro"/>
              <a:cs typeface="Source Code Pro"/>
            </a:endParaRPr>
          </a:p>
          <a:p>
            <a:pPr marL="0" indent="0">
              <a:buNone/>
            </a:pPr>
            <a:r>
              <a:rPr lang="es-ES_tradnl" sz="1800" dirty="0">
                <a:latin typeface="Source Code Pro"/>
                <a:cs typeface="Source Code Pro"/>
              </a:rPr>
              <a:t>	</a:t>
            </a:r>
            <a:r>
              <a:rPr lang="es-ES_tradnl" sz="1800" dirty="0" smtClean="0">
                <a:latin typeface="Source Code Pro"/>
                <a:cs typeface="Source Code Pro"/>
              </a:rPr>
              <a:t>	}</a:t>
            </a:r>
            <a:endParaRPr lang="es-ES_tradnl" sz="1800" dirty="0">
              <a:latin typeface="Source Code Pro"/>
              <a:cs typeface="Source Code Pro"/>
            </a:endParaRPr>
          </a:p>
          <a:p>
            <a:pPr marL="0" indent="0">
              <a:buNone/>
            </a:pPr>
            <a:endParaRPr lang="es-ES_tradnl" sz="1800" dirty="0">
              <a:latin typeface="Source Code Pro"/>
              <a:cs typeface="Source Code Pro"/>
            </a:endParaRPr>
          </a:p>
          <a:p>
            <a:pPr marL="0" indent="0">
              <a:buNone/>
            </a:pPr>
            <a:r>
              <a:rPr lang="es-ES_tradnl" sz="1800" dirty="0">
                <a:latin typeface="Source Code Pro"/>
                <a:cs typeface="Source Code Pro"/>
              </a:rPr>
              <a:t>      (in, </a:t>
            </a:r>
            <a:r>
              <a:rPr lang="es-ES_tradnl" sz="1800" dirty="0" err="1">
                <a:latin typeface="Source Code Pro"/>
                <a:cs typeface="Source Code Pro"/>
              </a:rPr>
              <a:t>timeEnumerator</a:t>
            </a:r>
            <a:r>
              <a:rPr lang="es-ES_tradnl" sz="1800" dirty="0">
                <a:latin typeface="Source Code Pro"/>
                <a:cs typeface="Source Code Pro"/>
              </a:rPr>
              <a:t>)</a:t>
            </a:r>
          </a:p>
          <a:p>
            <a:pPr marL="0" indent="0">
              <a:buNone/>
            </a:pPr>
            <a:r>
              <a:rPr lang="es-ES_tradnl" sz="1800" dirty="0">
                <a:latin typeface="Source Code Pro"/>
                <a:cs typeface="Source Code Pro"/>
              </a:rPr>
              <a:t>    }</a:t>
            </a:r>
          </a:p>
          <a:p>
            <a:pPr marL="0" indent="0">
              <a:buNone/>
            </a:pPr>
            <a:r>
              <a:rPr lang="es-ES_tradnl" sz="1800" dirty="0">
                <a:latin typeface="Source Code Pro"/>
                <a:cs typeface="Source Code Pro"/>
              </a:rPr>
              <a:t>  }</a:t>
            </a:r>
          </a:p>
        </p:txBody>
      </p:sp>
    </p:spTree>
    <p:extLst>
      <p:ext uri="{BB962C8B-B14F-4D97-AF65-F5344CB8AC3E}">
        <p14:creationId xmlns:p14="http://schemas.microsoft.com/office/powerpoint/2010/main" val="260826026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igstock-Smart-idea-as-bulb-in-think-bu-23882996.jpg"/>
          <p:cNvPicPr>
            <a:picLocks noChangeAspect="1"/>
          </p:cNvPicPr>
          <p:nvPr/>
        </p:nvPicPr>
        <p:blipFill rotWithShape="1">
          <a:blip r:embed="rId3" cstate="print">
            <a:extLst>
              <a:ext uri="{28A0092B-C50C-407E-A947-70E740481C1C}">
                <a14:useLocalDpi xmlns:a14="http://schemas.microsoft.com/office/drawing/2010/main" val="0"/>
              </a:ext>
            </a:extLst>
          </a:blip>
          <a:srcRect l="8075" t="10261" r="8851" b="11012"/>
          <a:stretch/>
        </p:blipFill>
        <p:spPr>
          <a:xfrm>
            <a:off x="0" y="26707"/>
            <a:ext cx="9144000" cy="6831293"/>
          </a:xfrm>
          <a:prstGeom prst="rect">
            <a:avLst/>
          </a:prstGeom>
        </p:spPr>
      </p:pic>
      <p:sp>
        <p:nvSpPr>
          <p:cNvPr id="3" name="Content Placeholder 2"/>
          <p:cNvSpPr>
            <a:spLocks noGrp="1"/>
          </p:cNvSpPr>
          <p:nvPr>
            <p:ph idx="1"/>
          </p:nvPr>
        </p:nvSpPr>
        <p:spPr>
          <a:xfrm>
            <a:off x="0" y="4293097"/>
            <a:ext cx="9144000" cy="1656183"/>
          </a:xfrm>
          <a:solidFill>
            <a:srgbClr val="D5D0D6">
              <a:alpha val="78039"/>
            </a:srgbClr>
          </a:solidFill>
        </p:spPr>
        <p:txBody>
          <a:bodyPr vert="horz" lIns="91440" tIns="45720" rIns="91440" bIns="45720" rtlCol="0" anchor="ctr" anchorCtr="0">
            <a:normAutofit/>
          </a:bodyPr>
          <a:lstStyle/>
          <a:p>
            <a:pPr marL="0" indent="0" algn="ctr">
              <a:buNone/>
            </a:pPr>
            <a:r>
              <a:rPr lang="en-US" sz="4800" dirty="0">
                <a:solidFill>
                  <a:schemeClr val="bg1">
                    <a:lumMod val="75000"/>
                  </a:schemeClr>
                </a:solidFill>
                <a:cs typeface="Arial"/>
              </a:rPr>
              <a:t>Demo: </a:t>
            </a:r>
            <a:r>
              <a:rPr lang="en-US" sz="4800" dirty="0" smtClean="0">
                <a:solidFill>
                  <a:schemeClr val="bg1">
                    <a:lumMod val="75000"/>
                  </a:schemeClr>
                </a:solidFill>
                <a:cs typeface="Arial"/>
              </a:rPr>
              <a:t>Reactive IO</a:t>
            </a:r>
            <a:endParaRPr lang="en-US" sz="4800" dirty="0">
              <a:solidFill>
                <a:schemeClr val="bg1">
                  <a:lumMod val="75000"/>
                </a:schemeClr>
              </a:solidFill>
              <a:cs typeface="Arial"/>
            </a:endParaRPr>
          </a:p>
        </p:txBody>
      </p:sp>
    </p:spTree>
    <p:extLst>
      <p:ext uri="{BB962C8B-B14F-4D97-AF65-F5344CB8AC3E}">
        <p14:creationId xmlns:p14="http://schemas.microsoft.com/office/powerpoint/2010/main" val="118351861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 glimpse of the future: Reactive Mongo</a:t>
            </a:r>
            <a:endParaRPr lang="en-US" dirty="0"/>
          </a:p>
        </p:txBody>
      </p:sp>
      <p:sp>
        <p:nvSpPr>
          <p:cNvPr id="3" name="Content Placeholder 2"/>
          <p:cNvSpPr>
            <a:spLocks noGrp="1"/>
          </p:cNvSpPr>
          <p:nvPr>
            <p:ph idx="1"/>
          </p:nvPr>
        </p:nvSpPr>
        <p:spPr/>
        <p:txBody>
          <a:bodyPr anchor="ctr">
            <a:noAutofit/>
          </a:bodyPr>
          <a:lstStyle/>
          <a:p>
            <a:pPr marL="0" indent="0">
              <a:buNone/>
            </a:pPr>
            <a:r>
              <a:rPr lang="en-US" sz="2000" dirty="0" err="1">
                <a:latin typeface="Source Code Pro"/>
                <a:cs typeface="Source Code Pro"/>
              </a:rPr>
              <a:t>val</a:t>
            </a:r>
            <a:r>
              <a:rPr lang="en-US" sz="2000" dirty="0">
                <a:latin typeface="Source Code Pro"/>
                <a:cs typeface="Source Code Pro"/>
              </a:rPr>
              <a:t> cursor = </a:t>
            </a:r>
            <a:r>
              <a:rPr lang="en-US" sz="2000" dirty="0" err="1">
                <a:latin typeface="Source Code Pro"/>
                <a:cs typeface="Source Code Pro"/>
              </a:rPr>
              <a:t>collection.find</a:t>
            </a:r>
            <a:r>
              <a:rPr lang="en-US" sz="2000" dirty="0">
                <a:latin typeface="Source Code Pro"/>
                <a:cs typeface="Source Code Pro"/>
              </a:rPr>
              <a:t>(query) </a:t>
            </a:r>
            <a:endParaRPr lang="en-US" sz="2000" dirty="0" smtClean="0">
              <a:latin typeface="Source Code Pro"/>
              <a:cs typeface="Source Code Pro"/>
            </a:endParaRPr>
          </a:p>
          <a:p>
            <a:pPr marL="0" indent="0">
              <a:buNone/>
            </a:pPr>
            <a:r>
              <a:rPr lang="en-US" sz="2000" dirty="0" err="1" smtClean="0">
                <a:latin typeface="Source Code Pro"/>
                <a:cs typeface="Source Code Pro"/>
              </a:rPr>
              <a:t>val</a:t>
            </a:r>
            <a:r>
              <a:rPr lang="en-US" sz="2000" dirty="0" smtClean="0">
                <a:latin typeface="Source Code Pro"/>
                <a:cs typeface="Source Code Pro"/>
              </a:rPr>
              <a:t> </a:t>
            </a:r>
            <a:r>
              <a:rPr lang="en-US" sz="2000" dirty="0" err="1" smtClean="0">
                <a:latin typeface="Source Code Pro"/>
                <a:cs typeface="Source Code Pro"/>
              </a:rPr>
              <a:t>futureListOfArticles</a:t>
            </a:r>
            <a:r>
              <a:rPr lang="en-US" sz="2000" dirty="0" smtClean="0">
                <a:latin typeface="Source Code Pro"/>
                <a:cs typeface="Source Code Pro"/>
              </a:rPr>
              <a:t>: Future[List[Article</a:t>
            </a:r>
            <a:r>
              <a:rPr lang="en-US" sz="2000" dirty="0">
                <a:latin typeface="Source Code Pro"/>
                <a:cs typeface="Source Code Pro"/>
              </a:rPr>
              <a:t>]] = </a:t>
            </a:r>
            <a:r>
              <a:rPr lang="en-US" sz="2000" dirty="0" err="1">
                <a:latin typeface="Source Code Pro"/>
                <a:cs typeface="Source Code Pro"/>
              </a:rPr>
              <a:t>cursor.toList</a:t>
            </a:r>
            <a:endParaRPr lang="en-US" sz="2000" dirty="0">
              <a:latin typeface="Source Code Pro"/>
              <a:cs typeface="Source Code Pro"/>
            </a:endParaRPr>
          </a:p>
          <a:p>
            <a:pPr marL="0" indent="0">
              <a:buNone/>
            </a:pPr>
            <a:r>
              <a:rPr lang="en-US" sz="2000" dirty="0" err="1">
                <a:latin typeface="Source Code Pro"/>
                <a:cs typeface="Source Code Pro"/>
              </a:rPr>
              <a:t>futureListOfArticles.onSuccess</a:t>
            </a:r>
            <a:r>
              <a:rPr lang="en-US" sz="2000" dirty="0">
                <a:latin typeface="Source Code Pro"/>
                <a:cs typeface="Source Code Pro"/>
              </a:rPr>
              <a:t> { articles =&gt;</a:t>
            </a:r>
          </a:p>
          <a:p>
            <a:pPr marL="0" indent="0">
              <a:buNone/>
            </a:pPr>
            <a:r>
              <a:rPr lang="en-US" sz="2000" dirty="0">
                <a:latin typeface="Source Code Pro"/>
                <a:cs typeface="Source Code Pro"/>
              </a:rPr>
              <a:t>  for(article &lt;- articles)</a:t>
            </a:r>
          </a:p>
          <a:p>
            <a:pPr marL="0" indent="0">
              <a:buNone/>
            </a:pPr>
            <a:r>
              <a:rPr lang="en-US" sz="2000" dirty="0">
                <a:latin typeface="Source Code Pro"/>
                <a:cs typeface="Source Code Pro"/>
              </a:rPr>
              <a:t>    </a:t>
            </a:r>
            <a:r>
              <a:rPr lang="en-US" sz="2000" dirty="0" err="1">
                <a:latin typeface="Source Code Pro"/>
                <a:cs typeface="Source Code Pro"/>
              </a:rPr>
              <a:t>println</a:t>
            </a:r>
            <a:r>
              <a:rPr lang="en-US" sz="2000" dirty="0">
                <a:latin typeface="Source Code Pro"/>
                <a:cs typeface="Source Code Pro"/>
              </a:rPr>
              <a:t>("found article: " + article)</a:t>
            </a:r>
          </a:p>
          <a:p>
            <a:pPr marL="0" indent="0">
              <a:buNone/>
            </a:pPr>
            <a:r>
              <a:rPr lang="en-US" sz="2000" dirty="0">
                <a:latin typeface="Source Code Pro"/>
                <a:cs typeface="Source Code Pro"/>
              </a:rPr>
              <a:t>}</a:t>
            </a:r>
          </a:p>
        </p:txBody>
      </p:sp>
    </p:spTree>
    <p:extLst>
      <p:ext uri="{BB962C8B-B14F-4D97-AF65-F5344CB8AC3E}">
        <p14:creationId xmlns:p14="http://schemas.microsoft.com/office/powerpoint/2010/main" val="312000505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All work and no                 makes Jack a dull  boy (but there’s still hope) </a:t>
            </a:r>
            <a:endParaRPr lang="en-US" dirty="0"/>
          </a:p>
        </p:txBody>
      </p:sp>
      <p:sp>
        <p:nvSpPr>
          <p:cNvPr id="3" name="Content Placeholder 2"/>
          <p:cNvSpPr>
            <a:spLocks noGrp="1"/>
          </p:cNvSpPr>
          <p:nvPr>
            <p:ph idx="1"/>
          </p:nvPr>
        </p:nvSpPr>
        <p:spPr>
          <a:xfrm>
            <a:off x="323528" y="2564904"/>
            <a:ext cx="8712968" cy="3773016"/>
          </a:xfrm>
        </p:spPr>
        <p:txBody>
          <a:bodyPr anchor="ctr">
            <a:noAutofit/>
          </a:bodyPr>
          <a:lstStyle/>
          <a:p>
            <a:pPr marL="0" indent="0">
              <a:buNone/>
            </a:pPr>
            <a:r>
              <a:rPr lang="en-US" sz="1800" dirty="0" err="1">
                <a:latin typeface="Source Code Pro"/>
                <a:cs typeface="Source Code Pro"/>
              </a:rPr>
              <a:t>def</a:t>
            </a:r>
            <a:r>
              <a:rPr lang="en-US" sz="1800" dirty="0">
                <a:latin typeface="Source Code Pro"/>
                <a:cs typeface="Source Code Pro"/>
              </a:rPr>
              <a:t> index() {</a:t>
            </a:r>
          </a:p>
          <a:p>
            <a:pPr marL="0" indent="0">
              <a:buNone/>
            </a:pPr>
            <a:r>
              <a:rPr lang="en-US" sz="1800" dirty="0">
                <a:latin typeface="Source Code Pro"/>
                <a:cs typeface="Source Code Pro"/>
              </a:rPr>
              <a:t>    </a:t>
            </a:r>
            <a:r>
              <a:rPr lang="en-US" sz="1800" dirty="0" err="1">
                <a:latin typeface="Source Code Pro"/>
                <a:cs typeface="Source Code Pro"/>
              </a:rPr>
              <a:t>def</a:t>
            </a:r>
            <a:r>
              <a:rPr lang="en-US" sz="1800" dirty="0">
                <a:latin typeface="Source Code Pro"/>
                <a:cs typeface="Source Code Pro"/>
              </a:rPr>
              <a:t> </a:t>
            </a:r>
            <a:r>
              <a:rPr lang="en-US" sz="1800" dirty="0" err="1">
                <a:latin typeface="Source Code Pro"/>
                <a:cs typeface="Source Code Pro"/>
              </a:rPr>
              <a:t>ctx</a:t>
            </a:r>
            <a:r>
              <a:rPr lang="en-US" sz="1800" dirty="0">
                <a:latin typeface="Source Code Pro"/>
                <a:cs typeface="Source Code Pro"/>
              </a:rPr>
              <a:t> = </a:t>
            </a:r>
            <a:r>
              <a:rPr lang="en-US" sz="1800" dirty="0" err="1">
                <a:latin typeface="Source Code Pro"/>
                <a:cs typeface="Source Code Pro"/>
              </a:rPr>
              <a:t>startAsync</a:t>
            </a:r>
            <a:r>
              <a:rPr lang="en-US" sz="1800" dirty="0">
                <a:latin typeface="Source Code Pro"/>
                <a:cs typeface="Source Code Pro"/>
              </a:rPr>
              <a:t>()</a:t>
            </a:r>
          </a:p>
          <a:p>
            <a:pPr marL="0" indent="0">
              <a:buNone/>
            </a:pPr>
            <a:r>
              <a:rPr lang="en-US" sz="1800" dirty="0">
                <a:latin typeface="Source Code Pro"/>
                <a:cs typeface="Source Code Pro"/>
              </a:rPr>
              <a:t>    </a:t>
            </a:r>
            <a:r>
              <a:rPr lang="en-US" sz="1800" dirty="0" err="1">
                <a:latin typeface="Source Code Pro"/>
                <a:cs typeface="Source Code Pro"/>
              </a:rPr>
              <a:t>ctx.start</a:t>
            </a:r>
            <a:r>
              <a:rPr lang="en-US" sz="1800" dirty="0">
                <a:latin typeface="Source Code Pro"/>
                <a:cs typeface="Source Code Pro"/>
              </a:rPr>
              <a:t> {</a:t>
            </a:r>
          </a:p>
          <a:p>
            <a:pPr marL="0" indent="0">
              <a:buNone/>
            </a:pPr>
            <a:r>
              <a:rPr lang="en-US" sz="1800" dirty="0">
                <a:latin typeface="Source Code Pro"/>
                <a:cs typeface="Source Code Pro"/>
              </a:rPr>
              <a:t>        new Book(</a:t>
            </a:r>
            <a:r>
              <a:rPr lang="en-US" sz="1800" dirty="0" err="1">
                <a:latin typeface="Source Code Pro"/>
                <a:cs typeface="Source Code Pro"/>
              </a:rPr>
              <a:t>title:"The</a:t>
            </a:r>
            <a:r>
              <a:rPr lang="en-US" sz="1800" dirty="0">
                <a:latin typeface="Source Code Pro"/>
                <a:cs typeface="Source Code Pro"/>
              </a:rPr>
              <a:t> Stand").save()</a:t>
            </a:r>
          </a:p>
          <a:p>
            <a:pPr marL="0" indent="0">
              <a:buNone/>
            </a:pPr>
            <a:r>
              <a:rPr lang="en-US" sz="1800" dirty="0">
                <a:latin typeface="Source Code Pro"/>
                <a:cs typeface="Source Code Pro"/>
              </a:rPr>
              <a:t>        render </a:t>
            </a:r>
            <a:r>
              <a:rPr lang="en-US" sz="1800" dirty="0" err="1">
                <a:latin typeface="Source Code Pro"/>
                <a:cs typeface="Source Code Pro"/>
              </a:rPr>
              <a:t>template:"books</a:t>
            </a:r>
            <a:r>
              <a:rPr lang="en-US" sz="1800" dirty="0">
                <a:latin typeface="Source Code Pro"/>
                <a:cs typeface="Source Code Pro"/>
              </a:rPr>
              <a:t>", model:[</a:t>
            </a:r>
            <a:r>
              <a:rPr lang="en-US" sz="1800" dirty="0" err="1">
                <a:latin typeface="Source Code Pro"/>
                <a:cs typeface="Source Code Pro"/>
              </a:rPr>
              <a:t>books:Book.list</a:t>
            </a:r>
            <a:r>
              <a:rPr lang="en-US" sz="1800" dirty="0">
                <a:latin typeface="Source Code Pro"/>
                <a:cs typeface="Source Code Pro"/>
              </a:rPr>
              <a:t>()]</a:t>
            </a:r>
          </a:p>
          <a:p>
            <a:pPr marL="0" indent="0">
              <a:buNone/>
            </a:pPr>
            <a:r>
              <a:rPr lang="en-US" sz="1800" dirty="0">
                <a:latin typeface="Source Code Pro"/>
                <a:cs typeface="Source Code Pro"/>
              </a:rPr>
              <a:t>        </a:t>
            </a:r>
            <a:r>
              <a:rPr lang="en-US" sz="1800" dirty="0" err="1">
                <a:latin typeface="Source Code Pro"/>
                <a:cs typeface="Source Code Pro"/>
              </a:rPr>
              <a:t>ctx.complete</a:t>
            </a:r>
            <a:r>
              <a:rPr lang="en-US" sz="1800" dirty="0">
                <a:latin typeface="Source Code Pro"/>
                <a:cs typeface="Source Code Pro"/>
              </a:rPr>
              <a:t>()</a:t>
            </a:r>
          </a:p>
          <a:p>
            <a:pPr marL="0" indent="0">
              <a:buNone/>
            </a:pPr>
            <a:r>
              <a:rPr lang="en-US" sz="1800" dirty="0">
                <a:latin typeface="Source Code Pro"/>
                <a:cs typeface="Source Code Pro"/>
              </a:rPr>
              <a:t>    }</a:t>
            </a:r>
          </a:p>
          <a:p>
            <a:pPr marL="0" indent="0">
              <a:buNone/>
            </a:pPr>
            <a:r>
              <a:rPr lang="en-US" sz="1800" dirty="0">
                <a:latin typeface="Source Code Pro"/>
                <a:cs typeface="Source Code Pro"/>
              </a:rPr>
              <a:t>}</a:t>
            </a:r>
          </a:p>
        </p:txBody>
      </p:sp>
      <p:pic>
        <p:nvPicPr>
          <p:cNvPr id="5" name="Picture 4"/>
          <p:cNvPicPr>
            <a:picLocks noChangeAspect="1"/>
          </p:cNvPicPr>
          <p:nvPr/>
        </p:nvPicPr>
        <p:blipFill>
          <a:blip r:embed="rId3"/>
          <a:stretch>
            <a:fillRect/>
          </a:stretch>
        </p:blipFill>
        <p:spPr>
          <a:xfrm>
            <a:off x="4068936" y="332656"/>
            <a:ext cx="1727200" cy="635000"/>
          </a:xfrm>
          <a:prstGeom prst="rect">
            <a:avLst/>
          </a:prstGeom>
        </p:spPr>
      </p:pic>
      <p:sp>
        <p:nvSpPr>
          <p:cNvPr id="7" name="Content Placeholder 2"/>
          <p:cNvSpPr txBox="1">
            <a:spLocks/>
          </p:cNvSpPr>
          <p:nvPr/>
        </p:nvSpPr>
        <p:spPr>
          <a:xfrm>
            <a:off x="-13312" y="1628800"/>
            <a:ext cx="9144000" cy="864096"/>
          </a:xfrm>
          <a:prstGeom prst="rect">
            <a:avLst/>
          </a:prstGeom>
          <a:solidFill>
            <a:srgbClr val="D5D0D6">
              <a:alpha val="78039"/>
            </a:srgbClr>
          </a:solidFill>
        </p:spPr>
        <p:txBody>
          <a:bodyPr vert="horz" lIns="360000" tIns="45720" rIns="91440" bIns="45720" rtlCol="0" anchor="ctr" anchorCtr="0">
            <a:normAutofit/>
          </a:bodyPr>
          <a:lst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4000" dirty="0" smtClean="0">
                <a:solidFill>
                  <a:schemeClr val="bg1">
                    <a:lumMod val="75000"/>
                  </a:schemeClr>
                </a:solidFill>
                <a:cs typeface="Arial"/>
              </a:rPr>
              <a:t>Grails 2.0 + Servlet 3.0</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1219589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76263"/>
            <a:ext cx="8229600" cy="5505475"/>
          </a:xfrm>
        </p:spPr>
        <p:txBody>
          <a:bodyPr anchor="ctr">
            <a:normAutofit/>
          </a:bodyPr>
          <a:lstStyle/>
          <a:p>
            <a:pPr marL="0" indent="0" algn="ctr">
              <a:buNone/>
            </a:pPr>
            <a:r>
              <a:rPr lang="en-US" sz="8800" dirty="0" smtClean="0"/>
              <a:t>#</a:t>
            </a:r>
            <a:r>
              <a:rPr lang="en-US" sz="8800" dirty="0" err="1" smtClean="0"/>
              <a:t>wjaxplayasync</a:t>
            </a:r>
            <a:endParaRPr lang="en-US" sz="8800" dirty="0"/>
          </a:p>
        </p:txBody>
      </p:sp>
    </p:spTree>
    <p:extLst>
      <p:ext uri="{BB962C8B-B14F-4D97-AF65-F5344CB8AC3E}">
        <p14:creationId xmlns:p14="http://schemas.microsoft.com/office/powerpoint/2010/main" val="301412070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All work and no                 makes Jack a dull  boy (but there’s still hope) </a:t>
            </a:r>
            <a:endParaRPr lang="en-US" dirty="0"/>
          </a:p>
        </p:txBody>
      </p:sp>
      <p:sp>
        <p:nvSpPr>
          <p:cNvPr id="3" name="Content Placeholder 2"/>
          <p:cNvSpPr>
            <a:spLocks noGrp="1"/>
          </p:cNvSpPr>
          <p:nvPr>
            <p:ph idx="1"/>
          </p:nvPr>
        </p:nvSpPr>
        <p:spPr>
          <a:xfrm>
            <a:off x="323528" y="2492896"/>
            <a:ext cx="8712968" cy="4248472"/>
          </a:xfrm>
        </p:spPr>
        <p:txBody>
          <a:bodyPr anchor="ctr">
            <a:noAutofit/>
          </a:bodyPr>
          <a:lstStyle/>
          <a:p>
            <a:pPr marL="0" indent="0">
              <a:buNone/>
            </a:pPr>
            <a:r>
              <a:rPr lang="en-US" sz="1400" dirty="0">
                <a:latin typeface="Source Code Pro"/>
                <a:cs typeface="Source Code Pro"/>
              </a:rPr>
              <a:t>public class </a:t>
            </a:r>
            <a:r>
              <a:rPr lang="en-US" sz="1400" dirty="0" err="1">
                <a:latin typeface="Source Code Pro"/>
                <a:cs typeface="Source Code Pro"/>
              </a:rPr>
              <a:t>ServerExample</a:t>
            </a:r>
            <a:r>
              <a:rPr lang="en-US" sz="1400" dirty="0">
                <a:latin typeface="Source Code Pro"/>
                <a:cs typeface="Source Code Pro"/>
              </a:rPr>
              <a:t> extends </a:t>
            </a:r>
            <a:r>
              <a:rPr lang="en-US" sz="1400" dirty="0" err="1">
                <a:latin typeface="Source Code Pro"/>
                <a:cs typeface="Source Code Pro"/>
              </a:rPr>
              <a:t>Verticle</a:t>
            </a:r>
            <a:r>
              <a:rPr lang="en-US" sz="1400" dirty="0">
                <a:latin typeface="Source Code Pro"/>
                <a:cs typeface="Source Code Pro"/>
              </a:rPr>
              <a:t> {</a:t>
            </a:r>
          </a:p>
          <a:p>
            <a:pPr marL="0" indent="0">
              <a:buNone/>
            </a:pPr>
            <a:endParaRPr lang="en-US" sz="1400" dirty="0">
              <a:latin typeface="Source Code Pro"/>
              <a:cs typeface="Source Code Pro"/>
            </a:endParaRPr>
          </a:p>
          <a:p>
            <a:pPr marL="0" indent="0">
              <a:buNone/>
            </a:pPr>
            <a:r>
              <a:rPr lang="en-US" sz="1400" dirty="0">
                <a:latin typeface="Source Code Pro"/>
                <a:cs typeface="Source Code Pro"/>
              </a:rPr>
              <a:t>  public void start() {</a:t>
            </a:r>
          </a:p>
          <a:p>
            <a:pPr marL="0" indent="0">
              <a:buNone/>
            </a:pPr>
            <a:r>
              <a:rPr lang="en-US" sz="1400" dirty="0">
                <a:latin typeface="Source Code Pro"/>
                <a:cs typeface="Source Code Pro"/>
              </a:rPr>
              <a:t>    </a:t>
            </a:r>
            <a:r>
              <a:rPr lang="en-US" sz="1400" dirty="0" err="1">
                <a:latin typeface="Source Code Pro"/>
                <a:cs typeface="Source Code Pro"/>
              </a:rPr>
              <a:t>vertx.createHttpServer</a:t>
            </a:r>
            <a:r>
              <a:rPr lang="en-US" sz="1400" dirty="0">
                <a:latin typeface="Source Code Pro"/>
                <a:cs typeface="Source Code Pro"/>
              </a:rPr>
              <a:t>().</a:t>
            </a:r>
            <a:r>
              <a:rPr lang="en-US" sz="1400" dirty="0" err="1">
                <a:latin typeface="Source Code Pro"/>
                <a:cs typeface="Source Code Pro"/>
              </a:rPr>
              <a:t>requestHandler</a:t>
            </a:r>
            <a:r>
              <a:rPr lang="en-US" sz="1400" dirty="0">
                <a:latin typeface="Source Code Pro"/>
                <a:cs typeface="Source Code Pro"/>
              </a:rPr>
              <a:t>(new Handler&lt;</a:t>
            </a:r>
            <a:r>
              <a:rPr lang="en-US" sz="1400" dirty="0" err="1">
                <a:latin typeface="Source Code Pro"/>
                <a:cs typeface="Source Code Pro"/>
              </a:rPr>
              <a:t>HttpServerRequest</a:t>
            </a:r>
            <a:r>
              <a:rPr lang="en-US" sz="1400" dirty="0">
                <a:latin typeface="Source Code Pro"/>
                <a:cs typeface="Source Code Pro"/>
              </a:rPr>
              <a:t>&gt;() {</a:t>
            </a:r>
          </a:p>
          <a:p>
            <a:pPr marL="0" indent="0">
              <a:buNone/>
            </a:pPr>
            <a:r>
              <a:rPr lang="en-US" sz="1400" dirty="0">
                <a:latin typeface="Source Code Pro"/>
                <a:cs typeface="Source Code Pro"/>
              </a:rPr>
              <a:t>      public void handle(</a:t>
            </a:r>
            <a:r>
              <a:rPr lang="en-US" sz="1400" dirty="0" err="1">
                <a:latin typeface="Source Code Pro"/>
                <a:cs typeface="Source Code Pro"/>
              </a:rPr>
              <a:t>HttpServerRequest</a:t>
            </a:r>
            <a:r>
              <a:rPr lang="en-US" sz="1400" dirty="0">
                <a:latin typeface="Source Code Pro"/>
                <a:cs typeface="Source Code Pro"/>
              </a:rPr>
              <a:t> </a:t>
            </a:r>
            <a:r>
              <a:rPr lang="en-US" sz="1400" dirty="0" err="1">
                <a:latin typeface="Source Code Pro"/>
                <a:cs typeface="Source Code Pro"/>
              </a:rPr>
              <a:t>req</a:t>
            </a: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System.out.println</a:t>
            </a:r>
            <a:r>
              <a:rPr lang="en-US" sz="1400" dirty="0">
                <a:latin typeface="Source Code Pro"/>
                <a:cs typeface="Source Code Pro"/>
              </a:rPr>
              <a:t>("Got request: " + </a:t>
            </a:r>
            <a:r>
              <a:rPr lang="en-US" sz="1400" dirty="0" err="1">
                <a:latin typeface="Source Code Pro"/>
                <a:cs typeface="Source Code Pro"/>
              </a:rPr>
              <a:t>req.uri</a:t>
            </a:r>
            <a:r>
              <a:rPr lang="en-US" sz="1400" dirty="0">
                <a:latin typeface="Source Code Pro"/>
                <a:cs typeface="Source Code Pro"/>
              </a:rPr>
              <a:t>);</a:t>
            </a:r>
          </a:p>
          <a:p>
            <a:pPr marL="0" indent="0">
              <a:buNone/>
            </a:pPr>
            <a:r>
              <a:rPr lang="en-US" sz="1400" dirty="0">
                <a:latin typeface="Source Code Pro"/>
                <a:cs typeface="Source Code Pro"/>
              </a:rPr>
              <a:t>        </a:t>
            </a:r>
            <a:r>
              <a:rPr lang="en-US" sz="1400" dirty="0" err="1">
                <a:latin typeface="Source Code Pro"/>
                <a:cs typeface="Source Code Pro"/>
              </a:rPr>
              <a:t>System.out.println</a:t>
            </a:r>
            <a:r>
              <a:rPr lang="en-US" sz="1400" dirty="0">
                <a:latin typeface="Source Code Pro"/>
                <a:cs typeface="Source Code Pro"/>
              </a:rPr>
              <a:t>("Headers are: ");</a:t>
            </a:r>
          </a:p>
          <a:p>
            <a:pPr marL="0" indent="0">
              <a:buNone/>
            </a:pPr>
            <a:r>
              <a:rPr lang="en-US" sz="1400" dirty="0">
                <a:latin typeface="Source Code Pro"/>
                <a:cs typeface="Source Code Pro"/>
              </a:rPr>
              <a:t>        for (String key : </a:t>
            </a:r>
            <a:r>
              <a:rPr lang="en-US" sz="1400" dirty="0" err="1">
                <a:latin typeface="Source Code Pro"/>
                <a:cs typeface="Source Code Pro"/>
              </a:rPr>
              <a:t>req.headers</a:t>
            </a:r>
            <a:r>
              <a:rPr lang="en-US" sz="1400" dirty="0">
                <a:latin typeface="Source Code Pro"/>
                <a:cs typeface="Source Code Pro"/>
              </a:rPr>
              <a:t>().</a:t>
            </a:r>
            <a:r>
              <a:rPr lang="en-US" sz="1400" dirty="0" err="1">
                <a:latin typeface="Source Code Pro"/>
                <a:cs typeface="Source Code Pro"/>
              </a:rPr>
              <a:t>keySet</a:t>
            </a: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System.out.println</a:t>
            </a:r>
            <a:r>
              <a:rPr lang="en-US" sz="1400" dirty="0">
                <a:latin typeface="Source Code Pro"/>
                <a:cs typeface="Source Code Pro"/>
              </a:rPr>
              <a:t>(key + ":" + </a:t>
            </a:r>
            <a:r>
              <a:rPr lang="en-US" sz="1400" dirty="0" err="1">
                <a:latin typeface="Source Code Pro"/>
                <a:cs typeface="Source Code Pro"/>
              </a:rPr>
              <a:t>req.headers</a:t>
            </a:r>
            <a:r>
              <a:rPr lang="en-US" sz="1400" dirty="0">
                <a:latin typeface="Source Code Pro"/>
                <a:cs typeface="Source Code Pro"/>
              </a:rPr>
              <a:t>().get(key));</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a:t>
            </a:r>
            <a:r>
              <a:rPr lang="en-US" sz="1400" dirty="0" err="1">
                <a:latin typeface="Source Code Pro"/>
                <a:cs typeface="Source Code Pro"/>
              </a:rPr>
              <a:t>req.response.headers</a:t>
            </a:r>
            <a:r>
              <a:rPr lang="en-US" sz="1400" dirty="0">
                <a:latin typeface="Source Code Pro"/>
                <a:cs typeface="Source Code Pro"/>
              </a:rPr>
              <a:t>().put("Content-Type", "text/html; charset=UTF-8");</a:t>
            </a:r>
          </a:p>
          <a:p>
            <a:pPr marL="0" indent="0">
              <a:buNone/>
            </a:pPr>
            <a:r>
              <a:rPr lang="en-US" sz="1400" dirty="0">
                <a:latin typeface="Source Code Pro"/>
                <a:cs typeface="Source Code Pro"/>
              </a:rPr>
              <a:t>        </a:t>
            </a:r>
            <a:r>
              <a:rPr lang="en-US" sz="1400" dirty="0" err="1">
                <a:latin typeface="Source Code Pro"/>
                <a:cs typeface="Source Code Pro"/>
              </a:rPr>
              <a:t>req.response.end</a:t>
            </a:r>
            <a:r>
              <a:rPr lang="en-US" sz="1400" dirty="0">
                <a:latin typeface="Source Code Pro"/>
                <a:cs typeface="Source Code Pro"/>
              </a:rPr>
              <a:t>("&lt;html&gt;&lt;body&gt;&lt;h1&gt;Hello from </a:t>
            </a:r>
            <a:r>
              <a:rPr lang="en-US" sz="1400" dirty="0" err="1">
                <a:latin typeface="Source Code Pro"/>
                <a:cs typeface="Source Code Pro"/>
              </a:rPr>
              <a:t>vert.x</a:t>
            </a:r>
            <a:r>
              <a:rPr lang="en-US" sz="1400" dirty="0">
                <a:latin typeface="Source Code Pro"/>
                <a:cs typeface="Source Code Pro"/>
              </a:rPr>
              <a:t>!&lt;/h1&gt;&lt;/body&gt;&lt;/html&gt;");</a:t>
            </a:r>
          </a:p>
          <a:p>
            <a:pPr marL="0" indent="0">
              <a:buNone/>
            </a:pPr>
            <a:r>
              <a:rPr lang="en-US" sz="1400" dirty="0">
                <a:latin typeface="Source Code Pro"/>
                <a:cs typeface="Source Code Pro"/>
              </a:rPr>
              <a:t>      }</a:t>
            </a:r>
          </a:p>
          <a:p>
            <a:pPr marL="0" indent="0">
              <a:buNone/>
            </a:pPr>
            <a:r>
              <a:rPr lang="en-US" sz="1400" dirty="0">
                <a:latin typeface="Source Code Pro"/>
                <a:cs typeface="Source Code Pro"/>
              </a:rPr>
              <a:t>    }).listen(8080);</a:t>
            </a:r>
          </a:p>
          <a:p>
            <a:pPr marL="0" indent="0">
              <a:buNone/>
            </a:pPr>
            <a:r>
              <a:rPr lang="en-US" sz="1400" dirty="0">
                <a:latin typeface="Source Code Pro"/>
                <a:cs typeface="Source Code Pro"/>
              </a:rPr>
              <a:t>  }</a:t>
            </a:r>
          </a:p>
          <a:p>
            <a:pPr marL="0" indent="0">
              <a:buNone/>
            </a:pPr>
            <a:r>
              <a:rPr lang="en-US" sz="1400" dirty="0" smtClean="0">
                <a:latin typeface="Source Code Pro"/>
                <a:cs typeface="Source Code Pro"/>
              </a:rPr>
              <a:t>}</a:t>
            </a:r>
            <a:endParaRPr lang="en-US" sz="1400" dirty="0">
              <a:latin typeface="Source Code Pro"/>
              <a:cs typeface="Source Code Pro"/>
            </a:endParaRPr>
          </a:p>
        </p:txBody>
      </p:sp>
      <p:pic>
        <p:nvPicPr>
          <p:cNvPr id="5" name="Picture 4"/>
          <p:cNvPicPr>
            <a:picLocks noChangeAspect="1"/>
          </p:cNvPicPr>
          <p:nvPr/>
        </p:nvPicPr>
        <p:blipFill>
          <a:blip r:embed="rId3"/>
          <a:stretch>
            <a:fillRect/>
          </a:stretch>
        </p:blipFill>
        <p:spPr>
          <a:xfrm>
            <a:off x="4068936" y="332656"/>
            <a:ext cx="1727200" cy="635000"/>
          </a:xfrm>
          <a:prstGeom prst="rect">
            <a:avLst/>
          </a:prstGeom>
        </p:spPr>
      </p:pic>
      <p:sp>
        <p:nvSpPr>
          <p:cNvPr id="7" name="Content Placeholder 2"/>
          <p:cNvSpPr txBox="1">
            <a:spLocks/>
          </p:cNvSpPr>
          <p:nvPr/>
        </p:nvSpPr>
        <p:spPr>
          <a:xfrm>
            <a:off x="-13312" y="1556792"/>
            <a:ext cx="9144000" cy="864096"/>
          </a:xfrm>
          <a:prstGeom prst="rect">
            <a:avLst/>
          </a:prstGeom>
          <a:solidFill>
            <a:srgbClr val="D5D0D6">
              <a:alpha val="78039"/>
            </a:srgbClr>
          </a:solidFill>
        </p:spPr>
        <p:txBody>
          <a:bodyPr vert="horz" lIns="360000" tIns="45720" rIns="91440" bIns="45720" rtlCol="0" anchor="ctr" anchorCtr="0">
            <a:normAutofit/>
          </a:bodyPr>
          <a:lstStyle>
            <a:lvl1pPr marL="342900" indent="-342900" algn="l" defTabSz="457200" rtl="0" eaLnBrk="1" latinLnBrk="0" hangingPunct="1">
              <a:spcBef>
                <a:spcPct val="20000"/>
              </a:spcBef>
              <a:buFont typeface="Arial"/>
              <a:buChar char="•"/>
              <a:defRPr sz="3200" kern="1200">
                <a:solidFill>
                  <a:schemeClr val="tx1"/>
                </a:solidFill>
                <a:latin typeface="Calluna Sans" pitchFamily="50"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luna Sans" pitchFamily="50"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luna Sans" pitchFamily="50"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luna Sans" pitchFamily="50"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4000" dirty="0" err="1" smtClean="0">
                <a:solidFill>
                  <a:schemeClr val="bg1">
                    <a:lumMod val="75000"/>
                  </a:schemeClr>
                </a:solidFill>
                <a:cs typeface="Arial"/>
              </a:rPr>
              <a:t>Vert.x</a:t>
            </a:r>
            <a:endParaRPr lang="en-US" sz="4000" dirty="0">
              <a:solidFill>
                <a:schemeClr val="bg1">
                  <a:lumMod val="75000"/>
                </a:schemeClr>
              </a:solidFill>
              <a:cs typeface="Arial"/>
            </a:endParaRPr>
          </a:p>
        </p:txBody>
      </p:sp>
    </p:spTree>
    <p:extLst>
      <p:ext uri="{BB962C8B-B14F-4D97-AF65-F5344CB8AC3E}">
        <p14:creationId xmlns:p14="http://schemas.microsoft.com/office/powerpoint/2010/main" val="25040853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Github</a:t>
            </a:r>
            <a:r>
              <a:rPr lang="en-US" dirty="0" smtClean="0"/>
              <a:t> repo or it didn’t happen</a:t>
            </a:r>
            <a:endParaRPr lang="en-US" dirty="0"/>
          </a:p>
        </p:txBody>
      </p:sp>
      <p:sp>
        <p:nvSpPr>
          <p:cNvPr id="4" name="Rectangle 3"/>
          <p:cNvSpPr/>
          <p:nvPr/>
        </p:nvSpPr>
        <p:spPr>
          <a:xfrm>
            <a:off x="0" y="2996952"/>
            <a:ext cx="9144000" cy="1656184"/>
          </a:xfrm>
          <a:prstGeom prst="rect">
            <a:avLst/>
          </a:prstGeom>
          <a:solidFill>
            <a:srgbClr val="D5D0D6">
              <a:alpha val="78039"/>
            </a:srgbClr>
          </a:solidFill>
        </p:spPr>
        <p:txBody>
          <a:bodyPr vert="horz" lIns="91440" tIns="108000" rIns="91440" bIns="295200" rtlCol="0" anchor="ctr" anchorCtr="0">
            <a:noAutofit/>
          </a:bodyPr>
          <a:lstStyle/>
          <a:p>
            <a:pPr algn="ctr" defTabSz="457200" eaLnBrk="1" hangingPunct="1">
              <a:lnSpc>
                <a:spcPct val="130000"/>
              </a:lnSpc>
              <a:spcBef>
                <a:spcPct val="20000"/>
              </a:spcBef>
              <a:buFont typeface="Arial"/>
              <a:buNone/>
            </a:pPr>
            <a:r>
              <a:rPr lang="en-US" sz="4400" dirty="0">
                <a:solidFill>
                  <a:schemeClr val="bg1">
                    <a:lumMod val="75000"/>
                  </a:schemeClr>
                </a:solidFill>
                <a:latin typeface="Calluna Sans" pitchFamily="50" charset="0"/>
                <a:ea typeface="+mn-ea"/>
                <a:cs typeface="Arial"/>
              </a:rPr>
              <a:t>https://</a:t>
            </a:r>
            <a:r>
              <a:rPr lang="en-US" sz="4400" dirty="0" err="1">
                <a:solidFill>
                  <a:schemeClr val="bg1">
                    <a:lumMod val="75000"/>
                  </a:schemeClr>
                </a:solidFill>
                <a:latin typeface="Calluna Sans" pitchFamily="50" charset="0"/>
                <a:ea typeface="+mn-ea"/>
                <a:cs typeface="Arial"/>
              </a:rPr>
              <a:t>github.com</a:t>
            </a:r>
            <a:r>
              <a:rPr lang="en-US" sz="4400" dirty="0">
                <a:solidFill>
                  <a:schemeClr val="bg1">
                    <a:lumMod val="75000"/>
                  </a:schemeClr>
                </a:solidFill>
                <a:latin typeface="Calluna Sans" pitchFamily="50" charset="0"/>
                <a:ea typeface="+mn-ea"/>
                <a:cs typeface="Arial"/>
              </a:rPr>
              <a:t>/</a:t>
            </a:r>
            <a:r>
              <a:rPr lang="en-US" sz="4400" dirty="0" err="1">
                <a:solidFill>
                  <a:schemeClr val="bg1">
                    <a:lumMod val="75000"/>
                  </a:schemeClr>
                </a:solidFill>
                <a:latin typeface="Calluna Sans" pitchFamily="50" charset="0"/>
                <a:ea typeface="+mn-ea"/>
                <a:cs typeface="Arial"/>
              </a:rPr>
              <a:t>oscarrenalias</a:t>
            </a:r>
            <a:r>
              <a:rPr lang="en-US" sz="4400" dirty="0">
                <a:solidFill>
                  <a:schemeClr val="bg1">
                    <a:lumMod val="75000"/>
                  </a:schemeClr>
                </a:solidFill>
                <a:latin typeface="Calluna Sans" pitchFamily="50" charset="0"/>
                <a:ea typeface="+mn-ea"/>
                <a:cs typeface="Arial"/>
              </a:rPr>
              <a:t>/wjax-2012-play-async-apps</a:t>
            </a:r>
          </a:p>
        </p:txBody>
      </p:sp>
    </p:spTree>
    <p:extLst>
      <p:ext uri="{BB962C8B-B14F-4D97-AF65-F5344CB8AC3E}">
        <p14:creationId xmlns:p14="http://schemas.microsoft.com/office/powerpoint/2010/main" val="389791704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1700808"/>
            <a:ext cx="9144000" cy="3168352"/>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descr="Accenture.svg.em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1640" y="2132856"/>
            <a:ext cx="6563709" cy="2016224"/>
          </a:xfrm>
          <a:prstGeom prst="rect">
            <a:avLst/>
          </a:prstGeom>
        </p:spPr>
      </p:pic>
    </p:spTree>
    <p:extLst>
      <p:ext uri="{BB962C8B-B14F-4D97-AF65-F5344CB8AC3E}">
        <p14:creationId xmlns:p14="http://schemas.microsoft.com/office/powerpoint/2010/main" val="152386066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57200" y="764704"/>
            <a:ext cx="8229600" cy="5361459"/>
          </a:xfrm>
        </p:spPr>
        <p:txBody>
          <a:bodyPr>
            <a:normAutofit/>
          </a:bodyPr>
          <a:lstStyle/>
          <a:p>
            <a:pPr marL="0" indent="0" algn="ctr">
              <a:buNone/>
            </a:pPr>
            <a:r>
              <a:rPr lang="en-US" sz="28700" dirty="0" smtClean="0"/>
              <a:t>?</a:t>
            </a:r>
            <a:endParaRPr lang="en-US" sz="28700" dirty="0"/>
          </a:p>
        </p:txBody>
      </p:sp>
    </p:spTree>
    <p:extLst>
      <p:ext uri="{BB962C8B-B14F-4D97-AF65-F5344CB8AC3E}">
        <p14:creationId xmlns:p14="http://schemas.microsoft.com/office/powerpoint/2010/main" val="141463088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20688"/>
            <a:ext cx="8229600" cy="5505475"/>
          </a:xfrm>
        </p:spPr>
        <p:txBody>
          <a:bodyPr anchor="ctr">
            <a:normAutofit/>
          </a:bodyPr>
          <a:lstStyle/>
          <a:p>
            <a:pPr marL="0" indent="0" algn="ctr">
              <a:buNone/>
            </a:pPr>
            <a:r>
              <a:rPr lang="en-US" sz="13800" dirty="0" smtClean="0"/>
              <a:t>Thank you</a:t>
            </a:r>
            <a:endParaRPr lang="en-US" sz="13800" dirty="0"/>
          </a:p>
        </p:txBody>
      </p:sp>
    </p:spTree>
    <p:extLst>
      <p:ext uri="{BB962C8B-B14F-4D97-AF65-F5344CB8AC3E}">
        <p14:creationId xmlns:p14="http://schemas.microsoft.com/office/powerpoint/2010/main" val="42024098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260648"/>
            <a:ext cx="8229600" cy="1143000"/>
          </a:xfrm>
        </p:spPr>
        <p:txBody>
          <a:bodyPr>
            <a:normAutofit/>
          </a:bodyPr>
          <a:lstStyle/>
          <a:p>
            <a:pPr algn="l"/>
            <a:r>
              <a:rPr lang="en-US" dirty="0" smtClean="0"/>
              <a:t>             ?</a:t>
            </a:r>
            <a:endParaRPr lang="en-US" dirty="0"/>
          </a:p>
        </p:txBody>
      </p:sp>
      <p:sp>
        <p:nvSpPr>
          <p:cNvPr id="5" name="Content Placeholder 4"/>
          <p:cNvSpPr>
            <a:spLocks noGrp="1"/>
          </p:cNvSpPr>
          <p:nvPr>
            <p:ph idx="1"/>
          </p:nvPr>
        </p:nvSpPr>
        <p:spPr/>
        <p:txBody>
          <a:bodyPr>
            <a:normAutofit/>
          </a:bodyPr>
          <a:lstStyle/>
          <a:p>
            <a:pPr marL="0" indent="0">
              <a:lnSpc>
                <a:spcPct val="130000"/>
              </a:lnSpc>
              <a:buNone/>
            </a:pPr>
            <a:r>
              <a:rPr lang="en-US" sz="4800" dirty="0" smtClean="0"/>
              <a:t>Stateless</a:t>
            </a:r>
          </a:p>
          <a:p>
            <a:pPr marL="0" indent="0">
              <a:lnSpc>
                <a:spcPct val="130000"/>
              </a:lnSpc>
              <a:buNone/>
            </a:pPr>
            <a:r>
              <a:rPr lang="en-US" sz="4800" dirty="0" smtClean="0"/>
              <a:t>Asynchronous</a:t>
            </a:r>
          </a:p>
          <a:p>
            <a:pPr marL="0" indent="0">
              <a:lnSpc>
                <a:spcPct val="130000"/>
              </a:lnSpc>
              <a:buNone/>
            </a:pPr>
            <a:r>
              <a:rPr lang="en-US" sz="4800" dirty="0" smtClean="0"/>
              <a:t>Reactive</a:t>
            </a:r>
          </a:p>
          <a:p>
            <a:pPr marL="0" indent="0">
              <a:lnSpc>
                <a:spcPct val="130000"/>
              </a:lnSpc>
              <a:buNone/>
            </a:pPr>
            <a:r>
              <a:rPr lang="en-US" sz="4800" dirty="0" err="1" smtClean="0"/>
              <a:t>RESTful</a:t>
            </a:r>
            <a:endParaRPr lang="en-US" sz="4800" dirty="0"/>
          </a:p>
        </p:txBody>
      </p:sp>
      <p:pic>
        <p:nvPicPr>
          <p:cNvPr id="3" name="Picture 2"/>
          <p:cNvPicPr>
            <a:picLocks noChangeAspect="1"/>
          </p:cNvPicPr>
          <p:nvPr/>
        </p:nvPicPr>
        <p:blipFill>
          <a:blip r:embed="rId3"/>
          <a:stretch>
            <a:fillRect/>
          </a:stretch>
        </p:blipFill>
        <p:spPr>
          <a:xfrm>
            <a:off x="539552" y="561752"/>
            <a:ext cx="1727200" cy="635000"/>
          </a:xfrm>
          <a:prstGeom prst="rect">
            <a:avLst/>
          </a:prstGeom>
        </p:spPr>
      </p:pic>
    </p:spTree>
    <p:extLst>
      <p:ext uri="{BB962C8B-B14F-4D97-AF65-F5344CB8AC3E}">
        <p14:creationId xmlns:p14="http://schemas.microsoft.com/office/powerpoint/2010/main" val="20697185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bigstock-Scheme-31429079.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87" y="0"/>
            <a:ext cx="9136113" cy="6858000"/>
          </a:xfrm>
          <a:prstGeom prst="rect">
            <a:avLst/>
          </a:prstGeom>
        </p:spPr>
      </p:pic>
      <p:sp>
        <p:nvSpPr>
          <p:cNvPr id="7" name="Rectangle 6"/>
          <p:cNvSpPr/>
          <p:nvPr/>
        </p:nvSpPr>
        <p:spPr>
          <a:xfrm>
            <a:off x="5940152" y="1124744"/>
            <a:ext cx="3168352" cy="769441"/>
          </a:xfrm>
          <a:prstGeom prst="rect">
            <a:avLst/>
          </a:prstGeom>
        </p:spPr>
        <p:txBody>
          <a:bodyPr wrap="square">
            <a:spAutoFit/>
          </a:bodyPr>
          <a:lstStyle/>
          <a:p>
            <a:r>
              <a:rPr lang="en-US" sz="4400" dirty="0">
                <a:latin typeface="Calluna Sans" pitchFamily="50" charset="0"/>
                <a:cs typeface="Arial"/>
              </a:rPr>
              <a:t>Scalability</a:t>
            </a:r>
            <a:endParaRPr lang="en-US" sz="4400" dirty="0"/>
          </a:p>
        </p:txBody>
      </p:sp>
      <p:sp>
        <p:nvSpPr>
          <p:cNvPr id="8" name="Rectangle 7"/>
          <p:cNvSpPr/>
          <p:nvPr/>
        </p:nvSpPr>
        <p:spPr>
          <a:xfrm>
            <a:off x="5940152" y="2996952"/>
            <a:ext cx="3168352" cy="769441"/>
          </a:xfrm>
          <a:prstGeom prst="rect">
            <a:avLst/>
          </a:prstGeom>
        </p:spPr>
        <p:txBody>
          <a:bodyPr wrap="square">
            <a:spAutoFit/>
          </a:bodyPr>
          <a:lstStyle/>
          <a:p>
            <a:r>
              <a:rPr lang="en-US" sz="4400" dirty="0" smtClean="0">
                <a:latin typeface="Calluna Sans" pitchFamily="50" charset="0"/>
                <a:cs typeface="Arial"/>
              </a:rPr>
              <a:t>Performance</a:t>
            </a:r>
            <a:endParaRPr lang="en-US" sz="4400" dirty="0"/>
          </a:p>
        </p:txBody>
      </p:sp>
      <p:sp>
        <p:nvSpPr>
          <p:cNvPr id="9" name="Rectangle 8"/>
          <p:cNvSpPr/>
          <p:nvPr/>
        </p:nvSpPr>
        <p:spPr>
          <a:xfrm>
            <a:off x="5724128" y="5157192"/>
            <a:ext cx="3600400" cy="707886"/>
          </a:xfrm>
          <a:prstGeom prst="rect">
            <a:avLst/>
          </a:prstGeom>
        </p:spPr>
        <p:txBody>
          <a:bodyPr wrap="square">
            <a:spAutoFit/>
          </a:bodyPr>
          <a:lstStyle/>
          <a:p>
            <a:r>
              <a:rPr lang="en-US" sz="4000" dirty="0" smtClean="0">
                <a:latin typeface="Calluna Sans" pitchFamily="50" charset="0"/>
                <a:cs typeface="Arial"/>
              </a:rPr>
              <a:t>Responsiveness</a:t>
            </a:r>
            <a:endParaRPr lang="en-US" sz="4000" dirty="0"/>
          </a:p>
        </p:txBody>
      </p:sp>
      <p:sp>
        <p:nvSpPr>
          <p:cNvPr id="10" name="TextBox 9"/>
          <p:cNvSpPr txBox="1"/>
          <p:nvPr/>
        </p:nvSpPr>
        <p:spPr>
          <a:xfrm>
            <a:off x="2051720" y="2732727"/>
            <a:ext cx="2808312" cy="1200329"/>
          </a:xfrm>
          <a:prstGeom prst="rect">
            <a:avLst/>
          </a:prstGeom>
          <a:noFill/>
        </p:spPr>
        <p:txBody>
          <a:bodyPr wrap="square" rtlCol="0">
            <a:spAutoFit/>
          </a:bodyPr>
          <a:lstStyle/>
          <a:p>
            <a:pPr algn="ctr"/>
            <a:r>
              <a:rPr lang="en-US" sz="3600" dirty="0" smtClean="0"/>
              <a:t>Why </a:t>
            </a:r>
            <a:r>
              <a:rPr lang="en-US" sz="3600" dirty="0" err="1" smtClean="0"/>
              <a:t>Async</a:t>
            </a:r>
            <a:r>
              <a:rPr lang="en-US" sz="3600" dirty="0" smtClean="0"/>
              <a:t>??</a:t>
            </a:r>
            <a:endParaRPr lang="en-US" sz="3600" dirty="0"/>
          </a:p>
        </p:txBody>
      </p:sp>
    </p:spTree>
    <p:extLst>
      <p:ext uri="{BB962C8B-B14F-4D97-AF65-F5344CB8AC3E}">
        <p14:creationId xmlns:p14="http://schemas.microsoft.com/office/powerpoint/2010/main" val="6209171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Traditional Request Processing Model</a:t>
            </a:r>
            <a:endParaRPr lang="en-US" dirty="0"/>
          </a:p>
        </p:txBody>
      </p:sp>
      <p:sp>
        <p:nvSpPr>
          <p:cNvPr id="6" name="Rectangle 5"/>
          <p:cNvSpPr/>
          <p:nvPr/>
        </p:nvSpPr>
        <p:spPr>
          <a:xfrm>
            <a:off x="3250737" y="2377683"/>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7" name="Rectangle 6"/>
          <p:cNvSpPr/>
          <p:nvPr/>
        </p:nvSpPr>
        <p:spPr>
          <a:xfrm>
            <a:off x="3250737" y="2766526"/>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8" name="Rectangle 7"/>
          <p:cNvSpPr/>
          <p:nvPr/>
        </p:nvSpPr>
        <p:spPr>
          <a:xfrm>
            <a:off x="3250737" y="3155370"/>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9" name="Rectangle 8"/>
          <p:cNvSpPr/>
          <p:nvPr/>
        </p:nvSpPr>
        <p:spPr>
          <a:xfrm>
            <a:off x="3250737" y="3544213"/>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0" name="Rectangle 9"/>
          <p:cNvSpPr/>
          <p:nvPr/>
        </p:nvSpPr>
        <p:spPr>
          <a:xfrm>
            <a:off x="3250737" y="3933056"/>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1" name="Rectangle 10"/>
          <p:cNvSpPr/>
          <p:nvPr/>
        </p:nvSpPr>
        <p:spPr>
          <a:xfrm>
            <a:off x="3250737" y="4321899"/>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2" name="TextBox 11"/>
          <p:cNvSpPr txBox="1"/>
          <p:nvPr/>
        </p:nvSpPr>
        <p:spPr>
          <a:xfrm>
            <a:off x="2488792" y="1916832"/>
            <a:ext cx="4027424" cy="461665"/>
          </a:xfrm>
          <a:prstGeom prst="rect">
            <a:avLst/>
          </a:prstGeom>
          <a:noFill/>
        </p:spPr>
        <p:txBody>
          <a:bodyPr wrap="square" rtlCol="0">
            <a:spAutoFit/>
          </a:bodyPr>
          <a:lstStyle/>
          <a:p>
            <a:pPr algn="ctr"/>
            <a:r>
              <a:rPr lang="en-US" dirty="0" smtClean="0">
                <a:latin typeface="Calluna Sans" pitchFamily="50" charset="0"/>
              </a:rPr>
              <a:t>Thread pool</a:t>
            </a:r>
            <a:endParaRPr lang="en-US" dirty="0">
              <a:latin typeface="Calluna Sans" pitchFamily="50" charset="0"/>
            </a:endParaRPr>
          </a:p>
        </p:txBody>
      </p:sp>
      <p:cxnSp>
        <p:nvCxnSpPr>
          <p:cNvPr id="14" name="Straight Arrow Connector 13"/>
          <p:cNvCxnSpPr/>
          <p:nvPr/>
        </p:nvCxnSpPr>
        <p:spPr>
          <a:xfrm>
            <a:off x="1835696" y="2420888"/>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5" name="Straight Arrow Connector 14"/>
          <p:cNvCxnSpPr/>
          <p:nvPr/>
        </p:nvCxnSpPr>
        <p:spPr>
          <a:xfrm>
            <a:off x="1835696" y="2809731"/>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6" name="Straight Arrow Connector 15"/>
          <p:cNvCxnSpPr/>
          <p:nvPr/>
        </p:nvCxnSpPr>
        <p:spPr>
          <a:xfrm>
            <a:off x="1835696" y="3198574"/>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7" name="Straight Arrow Connector 16"/>
          <p:cNvCxnSpPr/>
          <p:nvPr/>
        </p:nvCxnSpPr>
        <p:spPr>
          <a:xfrm>
            <a:off x="1835696" y="3587417"/>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8" name="Straight Arrow Connector 17"/>
          <p:cNvCxnSpPr/>
          <p:nvPr/>
        </p:nvCxnSpPr>
        <p:spPr>
          <a:xfrm>
            <a:off x="1835696" y="3976261"/>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9" name="Straight Arrow Connector 18"/>
          <p:cNvCxnSpPr/>
          <p:nvPr/>
        </p:nvCxnSpPr>
        <p:spPr>
          <a:xfrm>
            <a:off x="1835696" y="4365104"/>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20" name="Straight Arrow Connector 19"/>
          <p:cNvCxnSpPr/>
          <p:nvPr/>
        </p:nvCxnSpPr>
        <p:spPr>
          <a:xfrm>
            <a:off x="1835696" y="4753947"/>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21" name="Straight Arrow Connector 20"/>
          <p:cNvCxnSpPr/>
          <p:nvPr/>
        </p:nvCxnSpPr>
        <p:spPr>
          <a:xfrm flipV="1">
            <a:off x="1763688" y="5099587"/>
            <a:ext cx="1378200" cy="19442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22" name="Straight Arrow Connector 21"/>
          <p:cNvCxnSpPr/>
          <p:nvPr/>
        </p:nvCxnSpPr>
        <p:spPr>
          <a:xfrm flipV="1">
            <a:off x="1835696" y="5294008"/>
            <a:ext cx="1306192" cy="439248"/>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27" name="Straight Arrow Connector 26"/>
          <p:cNvCxnSpPr/>
          <p:nvPr/>
        </p:nvCxnSpPr>
        <p:spPr>
          <a:xfrm flipH="1">
            <a:off x="1835696" y="2564904"/>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0" name="Straight Arrow Connector 29"/>
          <p:cNvCxnSpPr/>
          <p:nvPr/>
        </p:nvCxnSpPr>
        <p:spPr>
          <a:xfrm flipH="1">
            <a:off x="1773736" y="2996952"/>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1" name="Straight Arrow Connector 30"/>
          <p:cNvCxnSpPr/>
          <p:nvPr/>
        </p:nvCxnSpPr>
        <p:spPr>
          <a:xfrm flipH="1">
            <a:off x="1835696" y="3356992"/>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2" name="Straight Arrow Connector 31"/>
          <p:cNvCxnSpPr/>
          <p:nvPr/>
        </p:nvCxnSpPr>
        <p:spPr>
          <a:xfrm flipH="1">
            <a:off x="1763688" y="3717032"/>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3" name="Straight Arrow Connector 32"/>
          <p:cNvCxnSpPr/>
          <p:nvPr/>
        </p:nvCxnSpPr>
        <p:spPr>
          <a:xfrm flipH="1">
            <a:off x="1773736" y="4149080"/>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4" name="Straight Arrow Connector 33"/>
          <p:cNvCxnSpPr/>
          <p:nvPr/>
        </p:nvCxnSpPr>
        <p:spPr>
          <a:xfrm flipH="1">
            <a:off x="1835696" y="4509120"/>
            <a:ext cx="1286096"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sp>
        <p:nvSpPr>
          <p:cNvPr id="3" name="TextBox 2"/>
          <p:cNvSpPr txBox="1"/>
          <p:nvPr/>
        </p:nvSpPr>
        <p:spPr>
          <a:xfrm rot="16200000">
            <a:off x="-570613" y="3975020"/>
            <a:ext cx="3918906" cy="461665"/>
          </a:xfrm>
          <a:prstGeom prst="rect">
            <a:avLst/>
          </a:prstGeom>
          <a:noFill/>
        </p:spPr>
        <p:txBody>
          <a:bodyPr wrap="square" rtlCol="0">
            <a:spAutoFit/>
          </a:bodyPr>
          <a:lstStyle/>
          <a:p>
            <a:pPr algn="ctr"/>
            <a:r>
              <a:rPr lang="es-ES_tradnl" dirty="0" err="1" smtClean="0"/>
              <a:t>Requests</a:t>
            </a:r>
            <a:endParaRPr lang="es-ES_tradnl" dirty="0"/>
          </a:p>
        </p:txBody>
      </p:sp>
    </p:spTree>
    <p:extLst>
      <p:ext uri="{BB962C8B-B14F-4D97-AF65-F5344CB8AC3E}">
        <p14:creationId xmlns:p14="http://schemas.microsoft.com/office/powerpoint/2010/main" val="10726094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Play’s Model</a:t>
            </a:r>
            <a:endParaRPr lang="en-US" dirty="0"/>
          </a:p>
        </p:txBody>
      </p:sp>
      <p:sp>
        <p:nvSpPr>
          <p:cNvPr id="6" name="Rectangle 5"/>
          <p:cNvSpPr/>
          <p:nvPr/>
        </p:nvSpPr>
        <p:spPr>
          <a:xfrm>
            <a:off x="3250737" y="2377683"/>
            <a:ext cx="2285835" cy="388843"/>
          </a:xfrm>
          <a:prstGeom prst="rect">
            <a:avLst/>
          </a:prstGeom>
          <a:noFill/>
          <a:ln w="38100" cmpd="sng">
            <a:solidFill>
              <a:schemeClr val="bg1">
                <a:lumMod val="40000"/>
                <a:lumOff val="60000"/>
              </a:schemeClr>
            </a:solidFill>
            <a:prstDash val="dash"/>
          </a:ln>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7" name="Rectangle 6"/>
          <p:cNvSpPr/>
          <p:nvPr/>
        </p:nvSpPr>
        <p:spPr>
          <a:xfrm>
            <a:off x="3250737" y="2780928"/>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8" name="Rectangle 7"/>
          <p:cNvSpPr/>
          <p:nvPr/>
        </p:nvSpPr>
        <p:spPr>
          <a:xfrm>
            <a:off x="3250737" y="3227378"/>
            <a:ext cx="2285835" cy="388843"/>
          </a:xfrm>
          <a:prstGeom prst="rect">
            <a:avLst/>
          </a:prstGeom>
          <a:noFill/>
          <a:ln w="38100" cmpd="sng">
            <a:solidFill>
              <a:schemeClr val="bg1">
                <a:lumMod val="40000"/>
                <a:lumOff val="60000"/>
              </a:schemeClr>
            </a:solidFill>
            <a:prstDash val="dash"/>
          </a:ln>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9" name="Rectangle 8"/>
          <p:cNvSpPr/>
          <p:nvPr/>
        </p:nvSpPr>
        <p:spPr>
          <a:xfrm>
            <a:off x="3250737" y="3702631"/>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0" name="Rectangle 9"/>
          <p:cNvSpPr/>
          <p:nvPr/>
        </p:nvSpPr>
        <p:spPr>
          <a:xfrm>
            <a:off x="3250737" y="4091474"/>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1" name="Rectangle 10"/>
          <p:cNvSpPr/>
          <p:nvPr/>
        </p:nvSpPr>
        <p:spPr>
          <a:xfrm>
            <a:off x="3250737" y="4480317"/>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endParaRPr lang="en-US" sz="4000">
              <a:solidFill>
                <a:schemeClr val="bg1">
                  <a:lumMod val="75000"/>
                </a:schemeClr>
              </a:solidFill>
              <a:latin typeface="Calluna Sans"/>
              <a:cs typeface="Calluna Sans"/>
            </a:endParaRPr>
          </a:p>
        </p:txBody>
      </p:sp>
      <p:sp>
        <p:nvSpPr>
          <p:cNvPr id="12" name="TextBox 11"/>
          <p:cNvSpPr txBox="1"/>
          <p:nvPr/>
        </p:nvSpPr>
        <p:spPr>
          <a:xfrm>
            <a:off x="2488792" y="1988840"/>
            <a:ext cx="4027424" cy="461665"/>
          </a:xfrm>
          <a:prstGeom prst="rect">
            <a:avLst/>
          </a:prstGeom>
          <a:noFill/>
        </p:spPr>
        <p:txBody>
          <a:bodyPr wrap="square" rtlCol="0">
            <a:spAutoFit/>
          </a:bodyPr>
          <a:lstStyle/>
          <a:p>
            <a:pPr algn="ctr"/>
            <a:r>
              <a:rPr lang="en-US" dirty="0" smtClean="0">
                <a:latin typeface="Calluna Sans" pitchFamily="50" charset="0"/>
              </a:rPr>
              <a:t>Thread pool</a:t>
            </a:r>
            <a:endParaRPr lang="en-US" dirty="0">
              <a:latin typeface="Calluna Sans" pitchFamily="50" charset="0"/>
            </a:endParaRPr>
          </a:p>
        </p:txBody>
      </p:sp>
      <p:cxnSp>
        <p:nvCxnSpPr>
          <p:cNvPr id="14" name="Straight Arrow Connector 13"/>
          <p:cNvCxnSpPr/>
          <p:nvPr/>
        </p:nvCxnSpPr>
        <p:spPr>
          <a:xfrm>
            <a:off x="1835696" y="2572105"/>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5" name="Straight Arrow Connector 14"/>
          <p:cNvCxnSpPr/>
          <p:nvPr/>
        </p:nvCxnSpPr>
        <p:spPr>
          <a:xfrm flipV="1">
            <a:off x="1835696" y="2708920"/>
            <a:ext cx="1296144" cy="252028"/>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6" name="Straight Arrow Connector 15"/>
          <p:cNvCxnSpPr>
            <a:stCxn id="23" idx="1"/>
            <a:endCxn id="9" idx="3"/>
          </p:cNvCxnSpPr>
          <p:nvPr/>
        </p:nvCxnSpPr>
        <p:spPr>
          <a:xfrm flipH="1">
            <a:off x="5536572" y="2586507"/>
            <a:ext cx="979644" cy="1310546"/>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19" name="Straight Arrow Connector 18"/>
          <p:cNvCxnSpPr/>
          <p:nvPr/>
        </p:nvCxnSpPr>
        <p:spPr>
          <a:xfrm flipV="1">
            <a:off x="1763688" y="3501008"/>
            <a:ext cx="1440160" cy="504056"/>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sp>
        <p:nvSpPr>
          <p:cNvPr id="23" name="Rectangle 22"/>
          <p:cNvSpPr/>
          <p:nvPr/>
        </p:nvSpPr>
        <p:spPr>
          <a:xfrm>
            <a:off x="6516216" y="2392085"/>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smtClean="0">
                <a:solidFill>
                  <a:schemeClr val="bg1">
                    <a:lumMod val="75000"/>
                  </a:schemeClr>
                </a:solidFill>
                <a:latin typeface="Calluna Sans"/>
                <a:cs typeface="Calluna Sans"/>
              </a:rPr>
              <a:t>Blocking IO</a:t>
            </a:r>
            <a:endParaRPr lang="en-US" sz="1600" dirty="0">
              <a:solidFill>
                <a:schemeClr val="bg1">
                  <a:lumMod val="75000"/>
                </a:schemeClr>
              </a:solidFill>
              <a:latin typeface="Calluna Sans"/>
              <a:cs typeface="Calluna Sans"/>
            </a:endParaRPr>
          </a:p>
        </p:txBody>
      </p:sp>
      <p:cxnSp>
        <p:nvCxnSpPr>
          <p:cNvPr id="24" name="Straight Arrow Connector 23"/>
          <p:cNvCxnSpPr>
            <a:stCxn id="6" idx="3"/>
            <a:endCxn id="23" idx="1"/>
          </p:cNvCxnSpPr>
          <p:nvPr/>
        </p:nvCxnSpPr>
        <p:spPr>
          <a:xfrm>
            <a:off x="5536572" y="2572105"/>
            <a:ext cx="979644" cy="14402"/>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0" name="Straight Arrow Connector 29"/>
          <p:cNvCxnSpPr/>
          <p:nvPr/>
        </p:nvCxnSpPr>
        <p:spPr>
          <a:xfrm flipH="1" flipV="1">
            <a:off x="1835696" y="3573016"/>
            <a:ext cx="1368152" cy="72008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26" name="Straight Arrow Connector 25"/>
          <p:cNvCxnSpPr>
            <a:stCxn id="9" idx="1"/>
          </p:cNvCxnSpPr>
          <p:nvPr/>
        </p:nvCxnSpPr>
        <p:spPr>
          <a:xfrm flipH="1" flipV="1">
            <a:off x="1835696" y="2708920"/>
            <a:ext cx="1415041" cy="1188133"/>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36" name="Straight Arrow Connector 35"/>
          <p:cNvCxnSpPr/>
          <p:nvPr/>
        </p:nvCxnSpPr>
        <p:spPr>
          <a:xfrm>
            <a:off x="1927067" y="4653276"/>
            <a:ext cx="1306192"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sp>
        <p:nvSpPr>
          <p:cNvPr id="37" name="Rectangle 36"/>
          <p:cNvSpPr/>
          <p:nvPr/>
        </p:nvSpPr>
        <p:spPr>
          <a:xfrm>
            <a:off x="6534637" y="3227378"/>
            <a:ext cx="2285835" cy="388843"/>
          </a:xfrm>
          <a:prstGeom prst="rect">
            <a:avLst/>
          </a:prstGeom>
          <a:solidFill>
            <a:srgbClr val="D5D0D6"/>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smtClean="0">
                <a:solidFill>
                  <a:schemeClr val="bg1">
                    <a:lumMod val="75000"/>
                  </a:schemeClr>
                </a:solidFill>
                <a:latin typeface="Calluna Sans"/>
                <a:cs typeface="Calluna Sans"/>
              </a:rPr>
              <a:t>Asynchronous response</a:t>
            </a:r>
            <a:endParaRPr lang="en-US" sz="1600" dirty="0">
              <a:solidFill>
                <a:schemeClr val="bg1">
                  <a:lumMod val="75000"/>
                </a:schemeClr>
              </a:solidFill>
              <a:latin typeface="Calluna Sans"/>
              <a:cs typeface="Calluna Sans"/>
            </a:endParaRPr>
          </a:p>
        </p:txBody>
      </p:sp>
      <p:cxnSp>
        <p:nvCxnSpPr>
          <p:cNvPr id="39" name="Straight Arrow Connector 38"/>
          <p:cNvCxnSpPr>
            <a:stCxn id="8" idx="3"/>
            <a:endCxn id="37" idx="1"/>
          </p:cNvCxnSpPr>
          <p:nvPr/>
        </p:nvCxnSpPr>
        <p:spPr>
          <a:xfrm>
            <a:off x="5536572" y="3421800"/>
            <a:ext cx="998065" cy="0"/>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42" name="Straight Arrow Connector 41"/>
          <p:cNvCxnSpPr>
            <a:stCxn id="37" idx="1"/>
            <a:endCxn id="10" idx="3"/>
          </p:cNvCxnSpPr>
          <p:nvPr/>
        </p:nvCxnSpPr>
        <p:spPr>
          <a:xfrm flipH="1">
            <a:off x="5536572" y="3421800"/>
            <a:ext cx="998065" cy="864096"/>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cxnSp>
        <p:nvCxnSpPr>
          <p:cNvPr id="47" name="Straight Arrow Connector 46"/>
          <p:cNvCxnSpPr>
            <a:endCxn id="7" idx="1"/>
          </p:cNvCxnSpPr>
          <p:nvPr/>
        </p:nvCxnSpPr>
        <p:spPr>
          <a:xfrm flipV="1">
            <a:off x="1907704" y="2975350"/>
            <a:ext cx="1343033" cy="165618"/>
          </a:xfrm>
          <a:prstGeom prst="straightConnector1">
            <a:avLst/>
          </a:prstGeom>
          <a:solidFill>
            <a:srgbClr val="D5D0D6"/>
          </a:solidFill>
          <a:ln w="57150" cmpd="sng">
            <a:solidFill>
              <a:schemeClr val="bg1">
                <a:lumMod val="40000"/>
                <a:lumOff val="60000"/>
              </a:schemeClr>
            </a:solidFill>
            <a:headEnd type="none"/>
            <a:tailEnd type="triangle"/>
          </a:ln>
        </p:spPr>
        <p:style>
          <a:lnRef idx="1">
            <a:schemeClr val="dk1"/>
          </a:lnRef>
          <a:fillRef idx="3">
            <a:schemeClr val="dk1"/>
          </a:fillRef>
          <a:effectRef idx="2">
            <a:schemeClr val="dk1"/>
          </a:effectRef>
          <a:fontRef idx="minor">
            <a:schemeClr val="lt1"/>
          </a:fontRef>
        </p:style>
      </p:cxnSp>
      <p:sp>
        <p:nvSpPr>
          <p:cNvPr id="25" name="TextBox 24"/>
          <p:cNvSpPr txBox="1"/>
          <p:nvPr/>
        </p:nvSpPr>
        <p:spPr>
          <a:xfrm rot="16200000">
            <a:off x="-498606" y="3933485"/>
            <a:ext cx="3918906" cy="461665"/>
          </a:xfrm>
          <a:prstGeom prst="rect">
            <a:avLst/>
          </a:prstGeom>
          <a:noFill/>
        </p:spPr>
        <p:txBody>
          <a:bodyPr wrap="square" rtlCol="0">
            <a:spAutoFit/>
          </a:bodyPr>
          <a:lstStyle/>
          <a:p>
            <a:pPr algn="ctr"/>
            <a:r>
              <a:rPr lang="es-ES_tradnl" dirty="0" err="1" smtClean="0"/>
              <a:t>Requests</a:t>
            </a:r>
            <a:endParaRPr lang="es-ES_tradnl" dirty="0"/>
          </a:p>
        </p:txBody>
      </p:sp>
    </p:spTree>
    <p:extLst>
      <p:ext uri="{BB962C8B-B14F-4D97-AF65-F5344CB8AC3E}">
        <p14:creationId xmlns:p14="http://schemas.microsoft.com/office/powerpoint/2010/main" val="317330778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igstock-Mind-Map-With-Questions-On-A-B-4414386.jpg"/>
          <p:cNvPicPr>
            <a:picLocks noChangeAspect="1"/>
          </p:cNvPicPr>
          <p:nvPr/>
        </p:nvPicPr>
        <p:blipFill rotWithShape="1">
          <a:blip r:embed="rId3" cstate="print">
            <a:extLst>
              <a:ext uri="{28A0092B-C50C-407E-A947-70E740481C1C}">
                <a14:useLocalDpi xmlns:a14="http://schemas.microsoft.com/office/drawing/2010/main" val="0"/>
              </a:ext>
            </a:extLst>
          </a:blip>
          <a:srcRect l="6401"/>
          <a:stretch/>
        </p:blipFill>
        <p:spPr>
          <a:xfrm>
            <a:off x="0" y="0"/>
            <a:ext cx="9144000" cy="6858000"/>
          </a:xfrm>
          <a:prstGeom prst="rect">
            <a:avLst/>
          </a:prstGeom>
        </p:spPr>
      </p:pic>
      <p:sp>
        <p:nvSpPr>
          <p:cNvPr id="4" name="Content Placeholder 3"/>
          <p:cNvSpPr>
            <a:spLocks noGrp="1"/>
          </p:cNvSpPr>
          <p:nvPr>
            <p:ph idx="1"/>
          </p:nvPr>
        </p:nvSpPr>
        <p:spPr>
          <a:xfrm>
            <a:off x="0" y="4293096"/>
            <a:ext cx="9144000" cy="1833067"/>
          </a:xfrm>
          <a:solidFill>
            <a:srgbClr val="D5D0D6">
              <a:alpha val="78039"/>
            </a:srgbClr>
          </a:solidFill>
        </p:spPr>
        <p:txBody>
          <a:bodyPr vert="horz" lIns="91440" tIns="45720" rIns="91440" bIns="45720" rtlCol="0" anchor="ctr" anchorCtr="0">
            <a:normAutofit/>
          </a:bodyPr>
          <a:lstStyle/>
          <a:p>
            <a:pPr marL="0" indent="0" algn="ctr">
              <a:buNone/>
            </a:pPr>
            <a:r>
              <a:rPr lang="en-US" sz="5400" dirty="0">
                <a:solidFill>
                  <a:schemeClr val="bg1">
                    <a:lumMod val="75000"/>
                  </a:schemeClr>
                </a:solidFill>
                <a:cs typeface="Arial"/>
              </a:rPr>
              <a:t>Haven’t we done this before?</a:t>
            </a:r>
          </a:p>
        </p:txBody>
      </p:sp>
    </p:spTree>
    <p:extLst>
      <p:ext uri="{BB962C8B-B14F-4D97-AF65-F5344CB8AC3E}">
        <p14:creationId xmlns:p14="http://schemas.microsoft.com/office/powerpoint/2010/main" val="2204419594"/>
      </p:ext>
    </p:extLst>
  </p:cSld>
  <p:clrMapOvr>
    <a:masterClrMapping/>
  </p:clrMapOvr>
  <p:timing>
    <p:tnLst>
      <p:par>
        <p:cTn id="1" dur="indefinite" restart="never" nodeType="tmRoot"/>
      </p:par>
    </p:tnLst>
  </p:timing>
</p:sld>
</file>

<file path=ppt/theme/theme1.xml><?xml version="1.0" encoding="utf-8"?>
<a:theme xmlns:a="http://schemas.openxmlformats.org/drawingml/2006/main" name="Asynchronous web apps with Play Framework 2.0">
  <a:themeElements>
    <a:clrScheme name="Larissa-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Design">
      <a:majorFont>
        <a:latin typeface="Arial"/>
        <a:ea typeface="ＭＳ Ｐゴシック"/>
        <a:cs typeface=""/>
      </a:majorFont>
      <a:minorFont>
        <a:latin typeface="Arial"/>
        <a:ea typeface="ＭＳ Ｐゴシック"/>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DE" sz="2400" b="0" i="0" u="none" strike="noStrike" cap="none" normalizeH="0" baseline="0" smtClean="0">
            <a:ln>
              <a:noFill/>
            </a:ln>
            <a:solidFill>
              <a:schemeClr val="tx1"/>
            </a:solidFill>
            <a:effectLst/>
            <a:latin typeface="Arial" charset="0"/>
            <a:ea typeface="ＭＳ Ｐゴシック" pitchFamily="-1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de-DE" sz="2400" b="0" i="0" u="none" strike="noStrike" cap="none" normalizeH="0" baseline="0" smtClean="0">
            <a:ln>
              <a:noFill/>
            </a:ln>
            <a:solidFill>
              <a:schemeClr val="tx1"/>
            </a:solidFill>
            <a:effectLst/>
            <a:latin typeface="Arial" charset="0"/>
            <a:ea typeface="ＭＳ Ｐゴシック" pitchFamily="-14" charset="-128"/>
          </a:defRPr>
        </a:defPPr>
      </a:lstStyle>
    </a:lnDef>
  </a:objectDefaults>
  <a:extraClrSchemeLst>
    <a:extraClrScheme>
      <a:clrScheme name="Larissa-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Larissa-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Larissa-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Larissa-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Larissa-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Larissa-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Larissa-Desig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Larissa-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Larissa-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Larissa-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Larissa-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Larissa-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1_Custom Design">
  <a:themeElements>
    <a:clrScheme name="Blackboard">
      <a:dk1>
        <a:srgbClr val="5A5B58"/>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Asynchronous web apps with Play Framework 2.0</Template>
  <TotalTime>9627</TotalTime>
  <Words>3220</Words>
  <Application>Microsoft Office PowerPoint</Application>
  <PresentationFormat>On-screen Show (4:3)</PresentationFormat>
  <Paragraphs>393</Paragraphs>
  <Slides>44</Slides>
  <Notes>32</Notes>
  <HiddenSlides>2</HiddenSlides>
  <MMClips>0</MMClips>
  <ScaleCrop>false</ScaleCrop>
  <HeadingPairs>
    <vt:vector size="4" baseType="variant">
      <vt:variant>
        <vt:lpstr>Theme</vt:lpstr>
      </vt:variant>
      <vt:variant>
        <vt:i4>3</vt:i4>
      </vt:variant>
      <vt:variant>
        <vt:lpstr>Slide Titles</vt:lpstr>
      </vt:variant>
      <vt:variant>
        <vt:i4>44</vt:i4>
      </vt:variant>
    </vt:vector>
  </HeadingPairs>
  <TitlesOfParts>
    <vt:vector size="47" baseType="lpstr">
      <vt:lpstr>Asynchronous web apps with Play Framework 2.0</vt:lpstr>
      <vt:lpstr>Custom Design</vt:lpstr>
      <vt:lpstr>1_Custom Design</vt:lpstr>
      <vt:lpstr>Asynchronous Web Apps with Play 2.0</vt:lpstr>
      <vt:lpstr>What we’ll do today</vt:lpstr>
      <vt:lpstr>About me</vt:lpstr>
      <vt:lpstr>PowerPoint Presentation</vt:lpstr>
      <vt:lpstr>             ?</vt:lpstr>
      <vt:lpstr>PowerPoint Presentation</vt:lpstr>
      <vt:lpstr>Traditional Request Processing Model</vt:lpstr>
      <vt:lpstr>Play’s Model</vt:lpstr>
      <vt:lpstr>PowerPoint Presentation</vt:lpstr>
      <vt:lpstr>Other attempts</vt:lpstr>
      <vt:lpstr>Play’s asynchronous capabilities</vt:lpstr>
      <vt:lpstr>Asynchronous Requests</vt:lpstr>
      <vt:lpstr>Planning for the Future</vt:lpstr>
      <vt:lpstr>Futures and Promises</vt:lpstr>
      <vt:lpstr>Asynchronous Results</vt:lpstr>
      <vt:lpstr>Making our actions asynchronous with asynchronous responses</vt:lpstr>
      <vt:lpstr>AsyncResult gets very tedious very soon. Can we do better?</vt:lpstr>
      <vt:lpstr>Asynchronous responses in the real world</vt:lpstr>
      <vt:lpstr>PowerPoint Presentation</vt:lpstr>
      <vt:lpstr>Asynchronous web services</vt:lpstr>
      <vt:lpstr>PowerPoint Presentation</vt:lpstr>
      <vt:lpstr>PowerPoint Presentation</vt:lpstr>
      <vt:lpstr>Reactive IO</vt:lpstr>
      <vt:lpstr>Reactive IO</vt:lpstr>
      <vt:lpstr>Enumerators: the theory</vt:lpstr>
      <vt:lpstr>Enumerators produce data</vt:lpstr>
      <vt:lpstr>Behind the scenes with Iteratees</vt:lpstr>
      <vt:lpstr>Simplified Iteratees</vt:lpstr>
      <vt:lpstr>Enumeratees</vt:lpstr>
      <vt:lpstr>Useful Enumeratees</vt:lpstr>
      <vt:lpstr>Composability</vt:lpstr>
      <vt:lpstr>Reactive IO and HTTP responses</vt:lpstr>
      <vt:lpstr>Reactive IO in the real world</vt:lpstr>
      <vt:lpstr>Streaming Files</vt:lpstr>
      <vt:lpstr>Streaming APIs</vt:lpstr>
      <vt:lpstr>WebSockets</vt:lpstr>
      <vt:lpstr>PowerPoint Presentation</vt:lpstr>
      <vt:lpstr>A glimpse of the future: Reactive Mongo</vt:lpstr>
      <vt:lpstr>All work and no                 makes Jack a dull  boy (but there’s still hope) </vt:lpstr>
      <vt:lpstr>All work and no                 makes Jack a dull  boy (but there’s still hope) </vt:lpstr>
      <vt:lpstr>Github repo or it didn’t happen</vt:lpstr>
      <vt:lpstr>PowerPoint Presentation</vt:lpstr>
      <vt:lpstr>PowerPoint Presentation</vt:lpstr>
      <vt:lpstr>PowerPoint Presentation</vt:lpstr>
    </vt:vector>
  </TitlesOfParts>
  <Company>Accenture</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Asynchronous Web Apps</dc:title>
  <dc:creator>oscar.renalias</dc:creator>
  <cp:lastModifiedBy>oscar.renalias</cp:lastModifiedBy>
  <cp:revision>147</cp:revision>
  <dcterms:created xsi:type="dcterms:W3CDTF">2012-10-26T10:36:05Z</dcterms:created>
  <dcterms:modified xsi:type="dcterms:W3CDTF">2012-11-07T06:24:10Z</dcterms:modified>
</cp:coreProperties>
</file>

<file path=docProps/thumbnail.jpeg>
</file>